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notesMasterIdLst>
    <p:notesMasterId r:id="rId27"/>
  </p:notesMasterIdLst>
  <p:handoutMasterIdLst>
    <p:handoutMasterId r:id="rId28"/>
  </p:handoutMasterIdLst>
  <p:sldIdLst>
    <p:sldId id="275" r:id="rId2"/>
    <p:sldId id="256" r:id="rId3"/>
    <p:sldId id="276" r:id="rId4"/>
    <p:sldId id="257" r:id="rId5"/>
    <p:sldId id="285" r:id="rId6"/>
    <p:sldId id="258" r:id="rId7"/>
    <p:sldId id="266" r:id="rId8"/>
    <p:sldId id="261" r:id="rId9"/>
    <p:sldId id="267" r:id="rId10"/>
    <p:sldId id="277" r:id="rId11"/>
    <p:sldId id="278" r:id="rId12"/>
    <p:sldId id="260" r:id="rId13"/>
    <p:sldId id="271" r:id="rId14"/>
    <p:sldId id="268" r:id="rId15"/>
    <p:sldId id="270" r:id="rId16"/>
    <p:sldId id="272" r:id="rId17"/>
    <p:sldId id="279" r:id="rId18"/>
    <p:sldId id="273" r:id="rId19"/>
    <p:sldId id="280" r:id="rId20"/>
    <p:sldId id="281" r:id="rId21"/>
    <p:sldId id="282" r:id="rId22"/>
    <p:sldId id="283" r:id="rId23"/>
    <p:sldId id="284" r:id="rId24"/>
    <p:sldId id="259" r:id="rId25"/>
    <p:sldId id="263" r:id="rId26"/>
  </p:sldIdLst>
  <p:sldSz cx="12192000" cy="6858000"/>
  <p:notesSz cx="6954838"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0FFE67-A0F3-4543-9E04-17369DFAA140}" v="2" dt="2023-04-28T05:30:20.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85" d="100"/>
          <a:sy n="85" d="100"/>
        </p:scale>
        <p:origin x="7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9207B59-7161-4CBE-B9FE-25F5E0DC817C}"/>
              </a:ext>
            </a:extLst>
          </p:cNvPr>
          <p:cNvSpPr>
            <a:spLocks noGrp="1"/>
          </p:cNvSpPr>
          <p:nvPr>
            <p:ph type="hdr" sz="quarter"/>
          </p:nvPr>
        </p:nvSpPr>
        <p:spPr>
          <a:xfrm>
            <a:off x="0" y="0"/>
            <a:ext cx="30130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B05EB57-8881-469A-8168-6FC551316E71}"/>
              </a:ext>
            </a:extLst>
          </p:cNvPr>
          <p:cNvSpPr>
            <a:spLocks noGrp="1"/>
          </p:cNvSpPr>
          <p:nvPr>
            <p:ph type="dt" sz="quarter" idx="1"/>
          </p:nvPr>
        </p:nvSpPr>
        <p:spPr>
          <a:xfrm>
            <a:off x="3940175" y="0"/>
            <a:ext cx="3013075" cy="466725"/>
          </a:xfrm>
          <a:prstGeom prst="rect">
            <a:avLst/>
          </a:prstGeom>
        </p:spPr>
        <p:txBody>
          <a:bodyPr vert="horz" lIns="91440" tIns="45720" rIns="91440" bIns="45720" rtlCol="0"/>
          <a:lstStyle>
            <a:lvl1pPr algn="r">
              <a:defRPr sz="1200"/>
            </a:lvl1pPr>
          </a:lstStyle>
          <a:p>
            <a:fld id="{549D24CA-4C11-416E-A870-779F0DE7CB50}" type="datetime1">
              <a:rPr lang="en-US" smtClean="0"/>
              <a:t>5/17/2023</a:t>
            </a:fld>
            <a:endParaRPr lang="en-US"/>
          </a:p>
        </p:txBody>
      </p:sp>
      <p:sp>
        <p:nvSpPr>
          <p:cNvPr id="4" name="Footer Placeholder 3">
            <a:extLst>
              <a:ext uri="{FF2B5EF4-FFF2-40B4-BE49-F238E27FC236}">
                <a16:creationId xmlns:a16="http://schemas.microsoft.com/office/drawing/2014/main" id="{A4627A7F-71BC-4E20-81AC-8CEA15F23463}"/>
              </a:ext>
            </a:extLst>
          </p:cNvPr>
          <p:cNvSpPr>
            <a:spLocks noGrp="1"/>
          </p:cNvSpPr>
          <p:nvPr>
            <p:ph type="ftr" sz="quarter" idx="2"/>
          </p:nvPr>
        </p:nvSpPr>
        <p:spPr>
          <a:xfrm>
            <a:off x="0" y="8842375"/>
            <a:ext cx="30130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1A3EBBC-40FD-4189-B14E-DDB10A1C8E1A}"/>
              </a:ext>
            </a:extLst>
          </p:cNvPr>
          <p:cNvSpPr>
            <a:spLocks noGrp="1"/>
          </p:cNvSpPr>
          <p:nvPr>
            <p:ph type="sldNum" sz="quarter" idx="3"/>
          </p:nvPr>
        </p:nvSpPr>
        <p:spPr>
          <a:xfrm>
            <a:off x="3940175" y="8842375"/>
            <a:ext cx="3013075" cy="466725"/>
          </a:xfrm>
          <a:prstGeom prst="rect">
            <a:avLst/>
          </a:prstGeom>
        </p:spPr>
        <p:txBody>
          <a:bodyPr vert="horz" lIns="91440" tIns="45720" rIns="91440" bIns="45720" rtlCol="0" anchor="b"/>
          <a:lstStyle>
            <a:lvl1pPr algn="r">
              <a:defRPr sz="1200"/>
            </a:lvl1pPr>
          </a:lstStyle>
          <a:p>
            <a:fld id="{09F40372-57A9-4BD7-A16F-492CF4625AB4}" type="slidenum">
              <a:rPr lang="en-US" smtClean="0"/>
              <a:t>‹#›</a:t>
            </a:fld>
            <a:endParaRPr lang="en-US"/>
          </a:p>
        </p:txBody>
      </p:sp>
    </p:spTree>
    <p:extLst>
      <p:ext uri="{BB962C8B-B14F-4D97-AF65-F5344CB8AC3E}">
        <p14:creationId xmlns:p14="http://schemas.microsoft.com/office/powerpoint/2010/main" val="65734959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7072"/>
          </a:xfrm>
          <a:prstGeom prst="rect">
            <a:avLst/>
          </a:prstGeom>
        </p:spPr>
        <p:txBody>
          <a:bodyPr vert="horz" lIns="92930" tIns="46465" rIns="92930" bIns="46465" rtlCol="0"/>
          <a:lstStyle>
            <a:lvl1pPr algn="l">
              <a:defRPr sz="1200"/>
            </a:lvl1pPr>
          </a:lstStyle>
          <a:p>
            <a:endParaRPr lang="en-US"/>
          </a:p>
        </p:txBody>
      </p:sp>
      <p:sp>
        <p:nvSpPr>
          <p:cNvPr id="3" name="Date Placeholder 2"/>
          <p:cNvSpPr>
            <a:spLocks noGrp="1"/>
          </p:cNvSpPr>
          <p:nvPr>
            <p:ph type="dt" idx="1"/>
          </p:nvPr>
        </p:nvSpPr>
        <p:spPr>
          <a:xfrm>
            <a:off x="3939466" y="0"/>
            <a:ext cx="3013763" cy="467072"/>
          </a:xfrm>
          <a:prstGeom prst="rect">
            <a:avLst/>
          </a:prstGeom>
        </p:spPr>
        <p:txBody>
          <a:bodyPr vert="horz" lIns="92930" tIns="46465" rIns="92930" bIns="46465" rtlCol="0"/>
          <a:lstStyle>
            <a:lvl1pPr algn="r">
              <a:defRPr sz="1200"/>
            </a:lvl1pPr>
          </a:lstStyle>
          <a:p>
            <a:fld id="{ECBC6447-B609-45C4-8393-30D401D946DB}" type="datetime1">
              <a:rPr lang="en-US" smtClean="0"/>
              <a:t>5/17/2023</a:t>
            </a:fld>
            <a:endParaRPr lang="en-US"/>
          </a:p>
        </p:txBody>
      </p:sp>
      <p:sp>
        <p:nvSpPr>
          <p:cNvPr id="4" name="Slide Image Placeholder 3"/>
          <p:cNvSpPr>
            <a:spLocks noGrp="1" noRot="1" noChangeAspect="1"/>
          </p:cNvSpPr>
          <p:nvPr>
            <p:ph type="sldImg" idx="2"/>
          </p:nvPr>
        </p:nvSpPr>
        <p:spPr>
          <a:xfrm>
            <a:off x="685800" y="1163638"/>
            <a:ext cx="5583238" cy="3141662"/>
          </a:xfrm>
          <a:prstGeom prst="rect">
            <a:avLst/>
          </a:prstGeom>
          <a:noFill/>
          <a:ln w="12700">
            <a:solidFill>
              <a:prstClr val="black"/>
            </a:solidFill>
          </a:ln>
        </p:spPr>
        <p:txBody>
          <a:bodyPr vert="horz" lIns="92930" tIns="46465" rIns="92930" bIns="46465" rtlCol="0" anchor="ctr"/>
          <a:lstStyle/>
          <a:p>
            <a:endParaRPr lang="en-US"/>
          </a:p>
        </p:txBody>
      </p:sp>
      <p:sp>
        <p:nvSpPr>
          <p:cNvPr id="5" name="Notes Placeholder 4"/>
          <p:cNvSpPr>
            <a:spLocks noGrp="1"/>
          </p:cNvSpPr>
          <p:nvPr>
            <p:ph type="body" sz="quarter" idx="3"/>
          </p:nvPr>
        </p:nvSpPr>
        <p:spPr>
          <a:xfrm>
            <a:off x="695484" y="4480004"/>
            <a:ext cx="5563870" cy="3665458"/>
          </a:xfrm>
          <a:prstGeom prst="rect">
            <a:avLst/>
          </a:prstGeom>
        </p:spPr>
        <p:txBody>
          <a:bodyPr vert="horz" lIns="92930" tIns="46465" rIns="92930" bIns="4646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13763" cy="467071"/>
          </a:xfrm>
          <a:prstGeom prst="rect">
            <a:avLst/>
          </a:prstGeom>
        </p:spPr>
        <p:txBody>
          <a:bodyPr vert="horz" lIns="92930" tIns="46465" rIns="92930" bIns="46465" rtlCol="0" anchor="b"/>
          <a:lstStyle>
            <a:lvl1pPr algn="l">
              <a:defRPr sz="1200"/>
            </a:lvl1pPr>
          </a:lstStyle>
          <a:p>
            <a:endParaRPr lang="en-US"/>
          </a:p>
        </p:txBody>
      </p:sp>
      <p:sp>
        <p:nvSpPr>
          <p:cNvPr id="7" name="Slide Number Placeholder 6"/>
          <p:cNvSpPr>
            <a:spLocks noGrp="1"/>
          </p:cNvSpPr>
          <p:nvPr>
            <p:ph type="sldNum" sz="quarter" idx="5"/>
          </p:nvPr>
        </p:nvSpPr>
        <p:spPr>
          <a:xfrm>
            <a:off x="3939466" y="8842030"/>
            <a:ext cx="3013763" cy="467071"/>
          </a:xfrm>
          <a:prstGeom prst="rect">
            <a:avLst/>
          </a:prstGeom>
        </p:spPr>
        <p:txBody>
          <a:bodyPr vert="horz" lIns="92930" tIns="46465" rIns="92930" bIns="46465" rtlCol="0" anchor="b"/>
          <a:lstStyle>
            <a:lvl1pPr algn="r">
              <a:defRPr sz="1200"/>
            </a:lvl1pPr>
          </a:lstStyle>
          <a:p>
            <a:fld id="{F753140F-97FB-4F2E-972B-537D942F03E0}" type="slidenum">
              <a:rPr lang="en-US" smtClean="0"/>
              <a:t>‹#›</a:t>
            </a:fld>
            <a:endParaRPr lang="en-US"/>
          </a:p>
        </p:txBody>
      </p:sp>
    </p:spTree>
    <p:extLst>
      <p:ext uri="{BB962C8B-B14F-4D97-AF65-F5344CB8AC3E}">
        <p14:creationId xmlns:p14="http://schemas.microsoft.com/office/powerpoint/2010/main" val="364001200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3140F-97FB-4F2E-972B-537D942F03E0}" type="slidenum">
              <a:rPr lang="en-US" smtClean="0"/>
              <a:t>2</a:t>
            </a:fld>
            <a:endParaRPr lang="en-US"/>
          </a:p>
        </p:txBody>
      </p:sp>
      <p:sp>
        <p:nvSpPr>
          <p:cNvPr id="5" name="Date Placeholder 4">
            <a:extLst>
              <a:ext uri="{FF2B5EF4-FFF2-40B4-BE49-F238E27FC236}">
                <a16:creationId xmlns:a16="http://schemas.microsoft.com/office/drawing/2014/main" id="{15563008-2635-4617-9709-7537F3CBF463}"/>
              </a:ext>
            </a:extLst>
          </p:cNvPr>
          <p:cNvSpPr>
            <a:spLocks noGrp="1"/>
          </p:cNvSpPr>
          <p:nvPr>
            <p:ph type="dt" idx="1"/>
          </p:nvPr>
        </p:nvSpPr>
        <p:spPr/>
        <p:txBody>
          <a:bodyPr/>
          <a:lstStyle/>
          <a:p>
            <a:fld id="{614CF5E1-7ABB-4D5B-BEAA-8AAB30BBE586}" type="datetime1">
              <a:rPr lang="en-US" smtClean="0"/>
              <a:t>5/17/2023</a:t>
            </a:fld>
            <a:endParaRPr lang="en-US"/>
          </a:p>
        </p:txBody>
      </p:sp>
    </p:spTree>
    <p:extLst>
      <p:ext uri="{BB962C8B-B14F-4D97-AF65-F5344CB8AC3E}">
        <p14:creationId xmlns:p14="http://schemas.microsoft.com/office/powerpoint/2010/main" val="2930479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F9981-F8B2-4E87-B6A4-692D2D0A29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C19B84-E32F-466F-BD21-AB72855C78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C2A723-408B-4E34-B40D-6FA5B5F827BF}"/>
              </a:ext>
            </a:extLst>
          </p:cNvPr>
          <p:cNvSpPr>
            <a:spLocks noGrp="1"/>
          </p:cNvSpPr>
          <p:nvPr>
            <p:ph type="dt" sz="half" idx="10"/>
          </p:nvPr>
        </p:nvSpPr>
        <p:spPr/>
        <p:txBody>
          <a:bodyPr/>
          <a:lstStyle/>
          <a:p>
            <a:fld id="{E1227B62-CEA4-4FA4-A0D0-88F157391C0F}" type="datetime1">
              <a:rPr lang="en-US" smtClean="0"/>
              <a:t>5/17/2023</a:t>
            </a:fld>
            <a:endParaRPr lang="en-US"/>
          </a:p>
        </p:txBody>
      </p:sp>
      <p:sp>
        <p:nvSpPr>
          <p:cNvPr id="5" name="Footer Placeholder 4">
            <a:extLst>
              <a:ext uri="{FF2B5EF4-FFF2-40B4-BE49-F238E27FC236}">
                <a16:creationId xmlns:a16="http://schemas.microsoft.com/office/drawing/2014/main" id="{7DA2D1B1-EC09-4270-BF27-DD5CBAA3B5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821636-7598-49A1-A81A-19777654E1D6}"/>
              </a:ext>
            </a:extLst>
          </p:cNvPr>
          <p:cNvSpPr>
            <a:spLocks noGrp="1"/>
          </p:cNvSpPr>
          <p:nvPr>
            <p:ph type="sldNum" sz="quarter" idx="12"/>
          </p:nvPr>
        </p:nvSpPr>
        <p:spPr/>
        <p:txBody>
          <a:bodyPr/>
          <a:lstStyle/>
          <a:p>
            <a:fld id="{10585E19-4533-4D66-A2A7-93782022A866}" type="slidenum">
              <a:rPr lang="en-US" smtClean="0"/>
              <a:t>‹#›</a:t>
            </a:fld>
            <a:endParaRPr lang="en-US"/>
          </a:p>
        </p:txBody>
      </p:sp>
    </p:spTree>
    <p:extLst>
      <p:ext uri="{BB962C8B-B14F-4D97-AF65-F5344CB8AC3E}">
        <p14:creationId xmlns:p14="http://schemas.microsoft.com/office/powerpoint/2010/main" val="3666160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C011-200F-4870-BDCB-B92BD074EC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8677AD-7B1B-4821-A2FB-9786B744CA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03E02D-919F-469F-A85D-6AE89F7471FF}"/>
              </a:ext>
            </a:extLst>
          </p:cNvPr>
          <p:cNvSpPr>
            <a:spLocks noGrp="1"/>
          </p:cNvSpPr>
          <p:nvPr>
            <p:ph type="dt" sz="half" idx="10"/>
          </p:nvPr>
        </p:nvSpPr>
        <p:spPr/>
        <p:txBody>
          <a:bodyPr/>
          <a:lstStyle/>
          <a:p>
            <a:fld id="{0AF05C4D-11B6-454F-9968-88D23D3A184B}" type="datetime1">
              <a:rPr lang="en-US" smtClean="0"/>
              <a:t>5/17/2023</a:t>
            </a:fld>
            <a:endParaRPr lang="en-US"/>
          </a:p>
        </p:txBody>
      </p:sp>
      <p:sp>
        <p:nvSpPr>
          <p:cNvPr id="5" name="Footer Placeholder 4">
            <a:extLst>
              <a:ext uri="{FF2B5EF4-FFF2-40B4-BE49-F238E27FC236}">
                <a16:creationId xmlns:a16="http://schemas.microsoft.com/office/drawing/2014/main" id="{188B03E4-2C2F-406B-90E1-8C65402D81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32B136-5747-4C56-955E-8A26FE166EC9}"/>
              </a:ext>
            </a:extLst>
          </p:cNvPr>
          <p:cNvSpPr>
            <a:spLocks noGrp="1"/>
          </p:cNvSpPr>
          <p:nvPr>
            <p:ph type="sldNum" sz="quarter" idx="12"/>
          </p:nvPr>
        </p:nvSpPr>
        <p:spPr/>
        <p:txBody>
          <a:bodyPr/>
          <a:lstStyle/>
          <a:p>
            <a:fld id="{10585E19-4533-4D66-A2A7-93782022A866}" type="slidenum">
              <a:rPr lang="en-US" smtClean="0"/>
              <a:t>‹#›</a:t>
            </a:fld>
            <a:endParaRPr lang="en-US"/>
          </a:p>
        </p:txBody>
      </p:sp>
    </p:spTree>
    <p:extLst>
      <p:ext uri="{BB962C8B-B14F-4D97-AF65-F5344CB8AC3E}">
        <p14:creationId xmlns:p14="http://schemas.microsoft.com/office/powerpoint/2010/main" val="4258388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FD3BD0-68C7-42DF-9470-390013B6F5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044B19-62D2-455E-9F7E-9DFE9CAC7E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A26AF5-33DD-457B-8E9F-D167E93B71D7}"/>
              </a:ext>
            </a:extLst>
          </p:cNvPr>
          <p:cNvSpPr>
            <a:spLocks noGrp="1"/>
          </p:cNvSpPr>
          <p:nvPr>
            <p:ph type="dt" sz="half" idx="10"/>
          </p:nvPr>
        </p:nvSpPr>
        <p:spPr/>
        <p:txBody>
          <a:bodyPr/>
          <a:lstStyle/>
          <a:p>
            <a:fld id="{26A6A2E9-D03E-4391-977B-AC1B8345C823}" type="datetime1">
              <a:rPr lang="en-US" smtClean="0"/>
              <a:t>5/17/2023</a:t>
            </a:fld>
            <a:endParaRPr lang="en-US"/>
          </a:p>
        </p:txBody>
      </p:sp>
      <p:sp>
        <p:nvSpPr>
          <p:cNvPr id="5" name="Footer Placeholder 4">
            <a:extLst>
              <a:ext uri="{FF2B5EF4-FFF2-40B4-BE49-F238E27FC236}">
                <a16:creationId xmlns:a16="http://schemas.microsoft.com/office/drawing/2014/main" id="{0557D760-E943-4170-9840-45491D89A2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41469C-F54D-4D16-B106-5163152407BE}"/>
              </a:ext>
            </a:extLst>
          </p:cNvPr>
          <p:cNvSpPr>
            <a:spLocks noGrp="1"/>
          </p:cNvSpPr>
          <p:nvPr>
            <p:ph type="sldNum" sz="quarter" idx="12"/>
          </p:nvPr>
        </p:nvSpPr>
        <p:spPr/>
        <p:txBody>
          <a:bodyPr/>
          <a:lstStyle/>
          <a:p>
            <a:fld id="{10585E19-4533-4D66-A2A7-93782022A866}" type="slidenum">
              <a:rPr lang="en-US" smtClean="0"/>
              <a:t>‹#›</a:t>
            </a:fld>
            <a:endParaRPr lang="en-US"/>
          </a:p>
        </p:txBody>
      </p:sp>
    </p:spTree>
    <p:extLst>
      <p:ext uri="{BB962C8B-B14F-4D97-AF65-F5344CB8AC3E}">
        <p14:creationId xmlns:p14="http://schemas.microsoft.com/office/powerpoint/2010/main" val="898378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558D0-894F-49A2-ABCA-B6B66D93EB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D973AB-B6C1-471A-A5FA-9031044AE3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A6CF12-23B7-4072-8BD3-ECDDCF0E599E}"/>
              </a:ext>
            </a:extLst>
          </p:cNvPr>
          <p:cNvSpPr>
            <a:spLocks noGrp="1"/>
          </p:cNvSpPr>
          <p:nvPr>
            <p:ph type="dt" sz="half" idx="10"/>
          </p:nvPr>
        </p:nvSpPr>
        <p:spPr/>
        <p:txBody>
          <a:bodyPr/>
          <a:lstStyle/>
          <a:p>
            <a:fld id="{BEC1D915-3630-40F1-AD4E-C4AD737218F7}" type="datetime1">
              <a:rPr lang="en-US" smtClean="0"/>
              <a:t>5/17/2023</a:t>
            </a:fld>
            <a:endParaRPr lang="en-US"/>
          </a:p>
        </p:txBody>
      </p:sp>
      <p:sp>
        <p:nvSpPr>
          <p:cNvPr id="5" name="Footer Placeholder 4">
            <a:extLst>
              <a:ext uri="{FF2B5EF4-FFF2-40B4-BE49-F238E27FC236}">
                <a16:creationId xmlns:a16="http://schemas.microsoft.com/office/drawing/2014/main" id="{B2696419-CFCB-4449-A126-0EE383C97D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02A7B-18FF-4FEC-858E-AE1FE8C18055}"/>
              </a:ext>
            </a:extLst>
          </p:cNvPr>
          <p:cNvSpPr>
            <a:spLocks noGrp="1"/>
          </p:cNvSpPr>
          <p:nvPr>
            <p:ph type="sldNum" sz="quarter" idx="12"/>
          </p:nvPr>
        </p:nvSpPr>
        <p:spPr/>
        <p:txBody>
          <a:bodyPr/>
          <a:lstStyle/>
          <a:p>
            <a:fld id="{10585E19-4533-4D66-A2A7-93782022A866}" type="slidenum">
              <a:rPr lang="en-US" smtClean="0"/>
              <a:t>‹#›</a:t>
            </a:fld>
            <a:endParaRPr lang="en-US"/>
          </a:p>
        </p:txBody>
      </p:sp>
    </p:spTree>
    <p:extLst>
      <p:ext uri="{BB962C8B-B14F-4D97-AF65-F5344CB8AC3E}">
        <p14:creationId xmlns:p14="http://schemas.microsoft.com/office/powerpoint/2010/main" val="942305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A8988-D408-4E0B-8B44-EA544C75F6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E13179-1DD8-4A75-A412-44324C53B7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5BBF50-A9BA-422A-8980-A84DF380AF7C}"/>
              </a:ext>
            </a:extLst>
          </p:cNvPr>
          <p:cNvSpPr>
            <a:spLocks noGrp="1"/>
          </p:cNvSpPr>
          <p:nvPr>
            <p:ph type="dt" sz="half" idx="10"/>
          </p:nvPr>
        </p:nvSpPr>
        <p:spPr/>
        <p:txBody>
          <a:bodyPr/>
          <a:lstStyle/>
          <a:p>
            <a:fld id="{32555DED-7621-4BDA-A037-E0F05EA27046}" type="datetime1">
              <a:rPr lang="en-US" smtClean="0"/>
              <a:t>5/17/2023</a:t>
            </a:fld>
            <a:endParaRPr lang="en-US"/>
          </a:p>
        </p:txBody>
      </p:sp>
      <p:sp>
        <p:nvSpPr>
          <p:cNvPr id="5" name="Footer Placeholder 4">
            <a:extLst>
              <a:ext uri="{FF2B5EF4-FFF2-40B4-BE49-F238E27FC236}">
                <a16:creationId xmlns:a16="http://schemas.microsoft.com/office/drawing/2014/main" id="{FD954463-A436-4960-8041-7CD199386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43433-5FFF-4A01-8D79-9B9D36AC6ACE}"/>
              </a:ext>
            </a:extLst>
          </p:cNvPr>
          <p:cNvSpPr>
            <a:spLocks noGrp="1"/>
          </p:cNvSpPr>
          <p:nvPr>
            <p:ph type="sldNum" sz="quarter" idx="12"/>
          </p:nvPr>
        </p:nvSpPr>
        <p:spPr/>
        <p:txBody>
          <a:bodyPr/>
          <a:lstStyle/>
          <a:p>
            <a:fld id="{10585E19-4533-4D66-A2A7-93782022A866}" type="slidenum">
              <a:rPr lang="en-US" smtClean="0"/>
              <a:t>‹#›</a:t>
            </a:fld>
            <a:endParaRPr lang="en-US"/>
          </a:p>
        </p:txBody>
      </p:sp>
    </p:spTree>
    <p:extLst>
      <p:ext uri="{BB962C8B-B14F-4D97-AF65-F5344CB8AC3E}">
        <p14:creationId xmlns:p14="http://schemas.microsoft.com/office/powerpoint/2010/main" val="1859131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240CB-7AB3-4633-8EB3-C8F015BE80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653A4F-9637-47EA-92E0-2B2F5FBB06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A067C8-B00D-4A7E-8C53-0732F52CEB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D4B05E-68B6-4AAC-B29B-EB263BAA4751}"/>
              </a:ext>
            </a:extLst>
          </p:cNvPr>
          <p:cNvSpPr>
            <a:spLocks noGrp="1"/>
          </p:cNvSpPr>
          <p:nvPr>
            <p:ph type="dt" sz="half" idx="10"/>
          </p:nvPr>
        </p:nvSpPr>
        <p:spPr/>
        <p:txBody>
          <a:bodyPr/>
          <a:lstStyle/>
          <a:p>
            <a:fld id="{074A81E5-D4E7-4474-A617-AE0730CEFB7D}" type="datetime1">
              <a:rPr lang="en-US" smtClean="0"/>
              <a:t>5/17/2023</a:t>
            </a:fld>
            <a:endParaRPr lang="en-US"/>
          </a:p>
        </p:txBody>
      </p:sp>
      <p:sp>
        <p:nvSpPr>
          <p:cNvPr id="6" name="Footer Placeholder 5">
            <a:extLst>
              <a:ext uri="{FF2B5EF4-FFF2-40B4-BE49-F238E27FC236}">
                <a16:creationId xmlns:a16="http://schemas.microsoft.com/office/drawing/2014/main" id="{6E6271A8-7E3E-4010-9C4F-D32B8A36E3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95119C-ED22-4B99-B8F2-70E012BFA5D1}"/>
              </a:ext>
            </a:extLst>
          </p:cNvPr>
          <p:cNvSpPr>
            <a:spLocks noGrp="1"/>
          </p:cNvSpPr>
          <p:nvPr>
            <p:ph type="sldNum" sz="quarter" idx="12"/>
          </p:nvPr>
        </p:nvSpPr>
        <p:spPr/>
        <p:txBody>
          <a:bodyPr/>
          <a:lstStyle/>
          <a:p>
            <a:fld id="{10585E19-4533-4D66-A2A7-93782022A866}" type="slidenum">
              <a:rPr lang="en-US" smtClean="0"/>
              <a:t>‹#›</a:t>
            </a:fld>
            <a:endParaRPr lang="en-US"/>
          </a:p>
        </p:txBody>
      </p:sp>
    </p:spTree>
    <p:extLst>
      <p:ext uri="{BB962C8B-B14F-4D97-AF65-F5344CB8AC3E}">
        <p14:creationId xmlns:p14="http://schemas.microsoft.com/office/powerpoint/2010/main" val="2274207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619C1-2395-4AA6-8178-95287B3A98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E26786-3EBA-4DCF-9347-AE3312B426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894AA8-09B4-4CD2-89EA-5092667DA7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2452E5-CE33-4DDC-9863-CC33250C28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45CC45-C935-4601-A51A-9F19AD9635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E329E8-98C2-473F-88E2-4D6BE9485741}"/>
              </a:ext>
            </a:extLst>
          </p:cNvPr>
          <p:cNvSpPr>
            <a:spLocks noGrp="1"/>
          </p:cNvSpPr>
          <p:nvPr>
            <p:ph type="dt" sz="half" idx="10"/>
          </p:nvPr>
        </p:nvSpPr>
        <p:spPr/>
        <p:txBody>
          <a:bodyPr/>
          <a:lstStyle/>
          <a:p>
            <a:fld id="{441291BC-EF70-4DAC-BE25-4A5BEA224315}" type="datetime1">
              <a:rPr lang="en-US" smtClean="0"/>
              <a:t>5/17/2023</a:t>
            </a:fld>
            <a:endParaRPr lang="en-US"/>
          </a:p>
        </p:txBody>
      </p:sp>
      <p:sp>
        <p:nvSpPr>
          <p:cNvPr id="8" name="Footer Placeholder 7">
            <a:extLst>
              <a:ext uri="{FF2B5EF4-FFF2-40B4-BE49-F238E27FC236}">
                <a16:creationId xmlns:a16="http://schemas.microsoft.com/office/drawing/2014/main" id="{C9D3756D-5CB0-4573-BD66-12783E05AA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68844B-116C-4F4F-988D-44E29A4561DE}"/>
              </a:ext>
            </a:extLst>
          </p:cNvPr>
          <p:cNvSpPr>
            <a:spLocks noGrp="1"/>
          </p:cNvSpPr>
          <p:nvPr>
            <p:ph type="sldNum" sz="quarter" idx="12"/>
          </p:nvPr>
        </p:nvSpPr>
        <p:spPr/>
        <p:txBody>
          <a:bodyPr/>
          <a:lstStyle/>
          <a:p>
            <a:fld id="{10585E19-4533-4D66-A2A7-93782022A866}" type="slidenum">
              <a:rPr lang="en-US" smtClean="0"/>
              <a:t>‹#›</a:t>
            </a:fld>
            <a:endParaRPr lang="en-US"/>
          </a:p>
        </p:txBody>
      </p:sp>
    </p:spTree>
    <p:extLst>
      <p:ext uri="{BB962C8B-B14F-4D97-AF65-F5344CB8AC3E}">
        <p14:creationId xmlns:p14="http://schemas.microsoft.com/office/powerpoint/2010/main" val="3664763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781E9-BCB8-47CD-950A-89BE108685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B8A6EC-ABF4-4C33-8B22-68149EC55A73}"/>
              </a:ext>
            </a:extLst>
          </p:cNvPr>
          <p:cNvSpPr>
            <a:spLocks noGrp="1"/>
          </p:cNvSpPr>
          <p:nvPr>
            <p:ph type="dt" sz="half" idx="10"/>
          </p:nvPr>
        </p:nvSpPr>
        <p:spPr/>
        <p:txBody>
          <a:bodyPr/>
          <a:lstStyle/>
          <a:p>
            <a:fld id="{3579FBB3-8287-4689-AA3F-0F2FBD24DF32}" type="datetime1">
              <a:rPr lang="en-US" smtClean="0"/>
              <a:t>5/17/2023</a:t>
            </a:fld>
            <a:endParaRPr lang="en-US"/>
          </a:p>
        </p:txBody>
      </p:sp>
      <p:sp>
        <p:nvSpPr>
          <p:cNvPr id="4" name="Footer Placeholder 3">
            <a:extLst>
              <a:ext uri="{FF2B5EF4-FFF2-40B4-BE49-F238E27FC236}">
                <a16:creationId xmlns:a16="http://schemas.microsoft.com/office/drawing/2014/main" id="{48C5F839-471D-424E-BCAE-414D7819B1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903F4B-E73B-4911-96A0-7F40008D0204}"/>
              </a:ext>
            </a:extLst>
          </p:cNvPr>
          <p:cNvSpPr>
            <a:spLocks noGrp="1"/>
          </p:cNvSpPr>
          <p:nvPr>
            <p:ph type="sldNum" sz="quarter" idx="12"/>
          </p:nvPr>
        </p:nvSpPr>
        <p:spPr/>
        <p:txBody>
          <a:bodyPr/>
          <a:lstStyle/>
          <a:p>
            <a:fld id="{10585E19-4533-4D66-A2A7-93782022A866}" type="slidenum">
              <a:rPr lang="en-US" smtClean="0"/>
              <a:t>‹#›</a:t>
            </a:fld>
            <a:endParaRPr lang="en-US"/>
          </a:p>
        </p:txBody>
      </p:sp>
    </p:spTree>
    <p:extLst>
      <p:ext uri="{BB962C8B-B14F-4D97-AF65-F5344CB8AC3E}">
        <p14:creationId xmlns:p14="http://schemas.microsoft.com/office/powerpoint/2010/main" val="2319332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1B8169-C421-48F5-BD18-9F70521A5101}"/>
              </a:ext>
            </a:extLst>
          </p:cNvPr>
          <p:cNvSpPr>
            <a:spLocks noGrp="1"/>
          </p:cNvSpPr>
          <p:nvPr>
            <p:ph type="dt" sz="half" idx="10"/>
          </p:nvPr>
        </p:nvSpPr>
        <p:spPr/>
        <p:txBody>
          <a:bodyPr/>
          <a:lstStyle/>
          <a:p>
            <a:fld id="{EC101E13-7CC2-4C22-B193-832840AF15A2}" type="datetime1">
              <a:rPr lang="en-US" smtClean="0"/>
              <a:t>5/17/2023</a:t>
            </a:fld>
            <a:endParaRPr lang="en-US"/>
          </a:p>
        </p:txBody>
      </p:sp>
      <p:sp>
        <p:nvSpPr>
          <p:cNvPr id="3" name="Footer Placeholder 2">
            <a:extLst>
              <a:ext uri="{FF2B5EF4-FFF2-40B4-BE49-F238E27FC236}">
                <a16:creationId xmlns:a16="http://schemas.microsoft.com/office/drawing/2014/main" id="{59B7CB5B-C080-4D80-8F61-F213290877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6B0E77-C675-43C3-9DEA-1C19418912D8}"/>
              </a:ext>
            </a:extLst>
          </p:cNvPr>
          <p:cNvSpPr>
            <a:spLocks noGrp="1"/>
          </p:cNvSpPr>
          <p:nvPr>
            <p:ph type="sldNum" sz="quarter" idx="12"/>
          </p:nvPr>
        </p:nvSpPr>
        <p:spPr/>
        <p:txBody>
          <a:bodyPr/>
          <a:lstStyle/>
          <a:p>
            <a:fld id="{10585E19-4533-4D66-A2A7-93782022A866}" type="slidenum">
              <a:rPr lang="en-US" smtClean="0"/>
              <a:t>‹#›</a:t>
            </a:fld>
            <a:endParaRPr lang="en-US"/>
          </a:p>
        </p:txBody>
      </p:sp>
    </p:spTree>
    <p:extLst>
      <p:ext uri="{BB962C8B-B14F-4D97-AF65-F5344CB8AC3E}">
        <p14:creationId xmlns:p14="http://schemas.microsoft.com/office/powerpoint/2010/main" val="3126927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798B-337A-422E-9455-BB1358DD42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5BF7AE-6241-4642-9219-91752235C4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53FE9A-05B6-482C-82FA-97A958174E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CDAD82-8C3A-482D-A2F2-D2F6E6BACFF5}"/>
              </a:ext>
            </a:extLst>
          </p:cNvPr>
          <p:cNvSpPr>
            <a:spLocks noGrp="1"/>
          </p:cNvSpPr>
          <p:nvPr>
            <p:ph type="dt" sz="half" idx="10"/>
          </p:nvPr>
        </p:nvSpPr>
        <p:spPr/>
        <p:txBody>
          <a:bodyPr/>
          <a:lstStyle/>
          <a:p>
            <a:fld id="{51DBDF61-7948-455C-8097-4447172C4A5E}" type="datetime1">
              <a:rPr lang="en-US" smtClean="0"/>
              <a:t>5/17/2023</a:t>
            </a:fld>
            <a:endParaRPr lang="en-US"/>
          </a:p>
        </p:txBody>
      </p:sp>
      <p:sp>
        <p:nvSpPr>
          <p:cNvPr id="6" name="Footer Placeholder 5">
            <a:extLst>
              <a:ext uri="{FF2B5EF4-FFF2-40B4-BE49-F238E27FC236}">
                <a16:creationId xmlns:a16="http://schemas.microsoft.com/office/drawing/2014/main" id="{22479190-4F20-4E07-865D-1FBF2C5763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6BF156-455E-4127-B131-18DE86FFEAFC}"/>
              </a:ext>
            </a:extLst>
          </p:cNvPr>
          <p:cNvSpPr>
            <a:spLocks noGrp="1"/>
          </p:cNvSpPr>
          <p:nvPr>
            <p:ph type="sldNum" sz="quarter" idx="12"/>
          </p:nvPr>
        </p:nvSpPr>
        <p:spPr/>
        <p:txBody>
          <a:bodyPr/>
          <a:lstStyle/>
          <a:p>
            <a:fld id="{10585E19-4533-4D66-A2A7-93782022A866}" type="slidenum">
              <a:rPr lang="en-US" smtClean="0"/>
              <a:t>‹#›</a:t>
            </a:fld>
            <a:endParaRPr lang="en-US"/>
          </a:p>
        </p:txBody>
      </p:sp>
    </p:spTree>
    <p:extLst>
      <p:ext uri="{BB962C8B-B14F-4D97-AF65-F5344CB8AC3E}">
        <p14:creationId xmlns:p14="http://schemas.microsoft.com/office/powerpoint/2010/main" val="541183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21FAF-F955-440A-86F0-927A305475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9E24C7-0719-4386-B382-885185C912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8DE9B6-8C6A-4377-9784-CF23640C9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A4175C-3042-430A-8C40-102547F627D5}"/>
              </a:ext>
            </a:extLst>
          </p:cNvPr>
          <p:cNvSpPr>
            <a:spLocks noGrp="1"/>
          </p:cNvSpPr>
          <p:nvPr>
            <p:ph type="dt" sz="half" idx="10"/>
          </p:nvPr>
        </p:nvSpPr>
        <p:spPr/>
        <p:txBody>
          <a:bodyPr/>
          <a:lstStyle/>
          <a:p>
            <a:fld id="{25596037-34FF-44A7-BC80-AF2BCABDE397}" type="datetime1">
              <a:rPr lang="en-US" smtClean="0"/>
              <a:t>5/17/2023</a:t>
            </a:fld>
            <a:endParaRPr lang="en-US"/>
          </a:p>
        </p:txBody>
      </p:sp>
      <p:sp>
        <p:nvSpPr>
          <p:cNvPr id="6" name="Footer Placeholder 5">
            <a:extLst>
              <a:ext uri="{FF2B5EF4-FFF2-40B4-BE49-F238E27FC236}">
                <a16:creationId xmlns:a16="http://schemas.microsoft.com/office/drawing/2014/main" id="{1EF4B89A-0689-4356-9347-90B89D802B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47E02B-E40A-4DC1-8B90-3AA8A4874433}"/>
              </a:ext>
            </a:extLst>
          </p:cNvPr>
          <p:cNvSpPr>
            <a:spLocks noGrp="1"/>
          </p:cNvSpPr>
          <p:nvPr>
            <p:ph type="sldNum" sz="quarter" idx="12"/>
          </p:nvPr>
        </p:nvSpPr>
        <p:spPr/>
        <p:txBody>
          <a:bodyPr/>
          <a:lstStyle/>
          <a:p>
            <a:fld id="{10585E19-4533-4D66-A2A7-93782022A866}" type="slidenum">
              <a:rPr lang="en-US" smtClean="0"/>
              <a:t>‹#›</a:t>
            </a:fld>
            <a:endParaRPr lang="en-US"/>
          </a:p>
        </p:txBody>
      </p:sp>
    </p:spTree>
    <p:extLst>
      <p:ext uri="{BB962C8B-B14F-4D97-AF65-F5344CB8AC3E}">
        <p14:creationId xmlns:p14="http://schemas.microsoft.com/office/powerpoint/2010/main" val="2171089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C9CA05-05B8-4072-8E09-0A2AEC03BE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3DC969-2BC2-4EF9-84D1-2897B87BF2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7E032D-E884-4526-89E8-E09990E119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6D6EEB-B154-4A5F-8638-ACDAF2D01A7F}" type="datetime1">
              <a:rPr lang="en-US" smtClean="0"/>
              <a:t>5/17/2023</a:t>
            </a:fld>
            <a:endParaRPr lang="en-US"/>
          </a:p>
        </p:txBody>
      </p:sp>
      <p:sp>
        <p:nvSpPr>
          <p:cNvPr id="5" name="Footer Placeholder 4">
            <a:extLst>
              <a:ext uri="{FF2B5EF4-FFF2-40B4-BE49-F238E27FC236}">
                <a16:creationId xmlns:a16="http://schemas.microsoft.com/office/drawing/2014/main" id="{D314C957-DDD4-456F-8551-925E454C42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2A6D85-6303-4B30-9734-293247F2AB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585E19-4533-4D66-A2A7-93782022A866}" type="slidenum">
              <a:rPr lang="en-US" smtClean="0"/>
              <a:t>‹#›</a:t>
            </a:fld>
            <a:endParaRPr lang="en-US"/>
          </a:p>
        </p:txBody>
      </p:sp>
    </p:spTree>
    <p:extLst>
      <p:ext uri="{BB962C8B-B14F-4D97-AF65-F5344CB8AC3E}">
        <p14:creationId xmlns:p14="http://schemas.microsoft.com/office/powerpoint/2010/main" val="558646017"/>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ecampusontario.pressbooks.pub/literaturereviewsedunursing/chapter/chapter-1/" TargetMode="External"/><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FFEA74-E5A2-8B3D-45B8-3E7E5D049E1B}"/>
              </a:ext>
            </a:extLst>
          </p:cNvPr>
          <p:cNvSpPr txBox="1"/>
          <p:nvPr/>
        </p:nvSpPr>
        <p:spPr>
          <a:xfrm>
            <a:off x="3274143" y="2644170"/>
            <a:ext cx="9796866" cy="1569660"/>
          </a:xfrm>
          <a:prstGeom prst="rect">
            <a:avLst/>
          </a:prstGeom>
          <a:noFill/>
        </p:spPr>
        <p:txBody>
          <a:bodyPr wrap="square" rtlCol="0">
            <a:spAutoFit/>
          </a:bodyPr>
          <a:lstStyle/>
          <a:p>
            <a:r>
              <a:rPr lang="en-US" sz="9600" b="1" dirty="0">
                <a:latin typeface="Algerian" panose="04020705040A02060702" pitchFamily="82" charset="0"/>
              </a:rPr>
              <a:t>WELCOME</a:t>
            </a:r>
            <a:endParaRPr lang="en-IN" sz="9600" b="1" dirty="0">
              <a:latin typeface="Algerian" panose="04020705040A02060702" pitchFamily="82" charset="0"/>
            </a:endParaRPr>
          </a:p>
        </p:txBody>
      </p:sp>
      <p:sp>
        <p:nvSpPr>
          <p:cNvPr id="3" name="TextBox 2">
            <a:extLst>
              <a:ext uri="{FF2B5EF4-FFF2-40B4-BE49-F238E27FC236}">
                <a16:creationId xmlns:a16="http://schemas.microsoft.com/office/drawing/2014/main" id="{AEE4532E-387B-72BF-F207-32452D6CE991}"/>
              </a:ext>
            </a:extLst>
          </p:cNvPr>
          <p:cNvSpPr txBox="1"/>
          <p:nvPr/>
        </p:nvSpPr>
        <p:spPr>
          <a:xfrm>
            <a:off x="5604387" y="6272980"/>
            <a:ext cx="580103" cy="369332"/>
          </a:xfrm>
          <a:prstGeom prst="rect">
            <a:avLst/>
          </a:prstGeom>
          <a:noFill/>
        </p:spPr>
        <p:txBody>
          <a:bodyPr wrap="square" rtlCol="0">
            <a:spAutoFit/>
          </a:bodyPr>
          <a:lstStyle/>
          <a:p>
            <a:r>
              <a:rPr lang="en-IN" dirty="0"/>
              <a:t>1</a:t>
            </a:r>
          </a:p>
        </p:txBody>
      </p:sp>
      <p:sp>
        <p:nvSpPr>
          <p:cNvPr id="6" name="TextBox 5">
            <a:extLst>
              <a:ext uri="{FF2B5EF4-FFF2-40B4-BE49-F238E27FC236}">
                <a16:creationId xmlns:a16="http://schemas.microsoft.com/office/drawing/2014/main" id="{4F427CAF-5D13-9EEC-5753-0FD305E0F08E}"/>
              </a:ext>
            </a:extLst>
          </p:cNvPr>
          <p:cNvSpPr txBox="1"/>
          <p:nvPr/>
        </p:nvSpPr>
        <p:spPr>
          <a:xfrm>
            <a:off x="10019071" y="6272980"/>
            <a:ext cx="2025445"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DATE:17/05/2023</a:t>
            </a:r>
          </a:p>
          <a:p>
            <a:endParaRPr lang="en-IN" dirty="0"/>
          </a:p>
        </p:txBody>
      </p:sp>
    </p:spTree>
    <p:extLst>
      <p:ext uri="{BB962C8B-B14F-4D97-AF65-F5344CB8AC3E}">
        <p14:creationId xmlns:p14="http://schemas.microsoft.com/office/powerpoint/2010/main" val="4117493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F59570-3BE2-45EC-8DF9-2D5A6656BC7E}"/>
              </a:ext>
            </a:extLst>
          </p:cNvPr>
          <p:cNvSpPr txBox="1"/>
          <p:nvPr/>
        </p:nvSpPr>
        <p:spPr>
          <a:xfrm>
            <a:off x="2164132" y="3342161"/>
            <a:ext cx="7477125" cy="769441"/>
          </a:xfrm>
          <a:prstGeom prst="rect">
            <a:avLst/>
          </a:prstGeom>
          <a:noFill/>
        </p:spPr>
        <p:txBody>
          <a:bodyPr wrap="square" rtlCol="0">
            <a:spAutoFit/>
          </a:bodyPr>
          <a:lstStyle/>
          <a:p>
            <a:r>
              <a:rPr lang="en-US" sz="4400" b="1" dirty="0">
                <a:latin typeface="Times New Roman" panose="02020603050405020304" pitchFamily="18" charset="0"/>
                <a:cs typeface="Times New Roman" panose="02020603050405020304" pitchFamily="18" charset="0"/>
              </a:rPr>
              <a:t>LEAF BLAST</a:t>
            </a:r>
          </a:p>
        </p:txBody>
      </p:sp>
      <p:pic>
        <p:nvPicPr>
          <p:cNvPr id="4" name="Picture 3">
            <a:extLst>
              <a:ext uri="{FF2B5EF4-FFF2-40B4-BE49-F238E27FC236}">
                <a16:creationId xmlns:a16="http://schemas.microsoft.com/office/drawing/2014/main" id="{085D4AE7-5366-4128-A77B-CEF75F68A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491" y="1726788"/>
            <a:ext cx="4324591" cy="1515223"/>
          </a:xfrm>
          <a:prstGeom prst="rect">
            <a:avLst/>
          </a:prstGeom>
        </p:spPr>
      </p:pic>
      <p:sp>
        <p:nvSpPr>
          <p:cNvPr id="5" name="TextBox 4">
            <a:extLst>
              <a:ext uri="{FF2B5EF4-FFF2-40B4-BE49-F238E27FC236}">
                <a16:creationId xmlns:a16="http://schemas.microsoft.com/office/drawing/2014/main" id="{C655C34C-D06E-4394-906D-4B3664DE2F5B}"/>
              </a:ext>
            </a:extLst>
          </p:cNvPr>
          <p:cNvSpPr txBox="1"/>
          <p:nvPr/>
        </p:nvSpPr>
        <p:spPr>
          <a:xfrm>
            <a:off x="2020696" y="766509"/>
            <a:ext cx="7477125" cy="769441"/>
          </a:xfrm>
          <a:prstGeom prst="rect">
            <a:avLst/>
          </a:prstGeom>
          <a:noFill/>
        </p:spPr>
        <p:txBody>
          <a:bodyPr wrap="square" rtlCol="0">
            <a:spAutoFit/>
          </a:bodyPr>
          <a:lstStyle/>
          <a:p>
            <a:r>
              <a:rPr lang="en-US" sz="4400" b="1" dirty="0">
                <a:latin typeface="Times New Roman" panose="02020603050405020304" pitchFamily="18" charset="0"/>
                <a:cs typeface="Times New Roman" panose="02020603050405020304" pitchFamily="18" charset="0"/>
              </a:rPr>
              <a:t>BROWN SPOT</a:t>
            </a:r>
          </a:p>
        </p:txBody>
      </p:sp>
      <p:pic>
        <p:nvPicPr>
          <p:cNvPr id="7" name="Picture 6">
            <a:extLst>
              <a:ext uri="{FF2B5EF4-FFF2-40B4-BE49-F238E27FC236}">
                <a16:creationId xmlns:a16="http://schemas.microsoft.com/office/drawing/2014/main" id="{977A8150-0690-4FA2-B6A3-97449E5EE1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6945" y="4111602"/>
            <a:ext cx="3809920" cy="1896899"/>
          </a:xfrm>
          <a:prstGeom prst="rect">
            <a:avLst/>
          </a:prstGeom>
        </p:spPr>
      </p:pic>
      <p:sp>
        <p:nvSpPr>
          <p:cNvPr id="6" name="TextBox 5">
            <a:extLst>
              <a:ext uri="{FF2B5EF4-FFF2-40B4-BE49-F238E27FC236}">
                <a16:creationId xmlns:a16="http://schemas.microsoft.com/office/drawing/2014/main" id="{0CAD2DFD-1853-4E6C-98E1-D072E5B2ACA0}"/>
              </a:ext>
            </a:extLst>
          </p:cNvPr>
          <p:cNvSpPr txBox="1"/>
          <p:nvPr/>
        </p:nvSpPr>
        <p:spPr>
          <a:xfrm>
            <a:off x="5263964" y="6378596"/>
            <a:ext cx="607917" cy="369332"/>
          </a:xfrm>
          <a:prstGeom prst="rect">
            <a:avLst/>
          </a:prstGeom>
          <a:noFill/>
        </p:spPr>
        <p:txBody>
          <a:bodyPr wrap="square" rtlCol="0">
            <a:spAutoFit/>
          </a:bodyPr>
          <a:lstStyle/>
          <a:p>
            <a:r>
              <a:rPr lang="en-US" dirty="0"/>
              <a:t>10</a:t>
            </a:r>
          </a:p>
        </p:txBody>
      </p:sp>
      <p:sp>
        <p:nvSpPr>
          <p:cNvPr id="8" name="TextBox 7">
            <a:extLst>
              <a:ext uri="{FF2B5EF4-FFF2-40B4-BE49-F238E27FC236}">
                <a16:creationId xmlns:a16="http://schemas.microsoft.com/office/drawing/2014/main" id="{9535A26B-1644-47C9-8A8D-AD3A006759CC}"/>
              </a:ext>
            </a:extLst>
          </p:cNvPr>
          <p:cNvSpPr txBox="1"/>
          <p:nvPr/>
        </p:nvSpPr>
        <p:spPr>
          <a:xfrm flipH="1">
            <a:off x="10224761" y="6193930"/>
            <a:ext cx="210693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DATE:17/05/2023</a:t>
            </a:r>
          </a:p>
        </p:txBody>
      </p:sp>
    </p:spTree>
    <p:extLst>
      <p:ext uri="{BB962C8B-B14F-4D97-AF65-F5344CB8AC3E}">
        <p14:creationId xmlns:p14="http://schemas.microsoft.com/office/powerpoint/2010/main" val="1420642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A57327-8A42-406C-A6B1-358A17E1283E}"/>
              </a:ext>
            </a:extLst>
          </p:cNvPr>
          <p:cNvSpPr txBox="1"/>
          <p:nvPr/>
        </p:nvSpPr>
        <p:spPr>
          <a:xfrm>
            <a:off x="2084865" y="718383"/>
            <a:ext cx="7477125" cy="769441"/>
          </a:xfrm>
          <a:prstGeom prst="rect">
            <a:avLst/>
          </a:prstGeom>
          <a:noFill/>
        </p:spPr>
        <p:txBody>
          <a:bodyPr wrap="square" rtlCol="0">
            <a:spAutoFit/>
          </a:bodyPr>
          <a:lstStyle/>
          <a:p>
            <a:r>
              <a:rPr lang="en-US" sz="4400" b="1" dirty="0">
                <a:latin typeface="Times New Roman" panose="02020603050405020304" pitchFamily="18" charset="0"/>
                <a:cs typeface="Times New Roman" panose="02020603050405020304" pitchFamily="18" charset="0"/>
              </a:rPr>
              <a:t>LEAF SMUT</a:t>
            </a:r>
          </a:p>
        </p:txBody>
      </p:sp>
      <p:pic>
        <p:nvPicPr>
          <p:cNvPr id="4" name="Picture 3">
            <a:extLst>
              <a:ext uri="{FF2B5EF4-FFF2-40B4-BE49-F238E27FC236}">
                <a16:creationId xmlns:a16="http://schemas.microsoft.com/office/drawing/2014/main" id="{A13FF7E1-207E-4751-87C9-6D3CC6455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6811" y="2330823"/>
            <a:ext cx="6995179" cy="2036571"/>
          </a:xfrm>
          <a:prstGeom prst="rect">
            <a:avLst/>
          </a:prstGeom>
        </p:spPr>
      </p:pic>
      <p:sp>
        <p:nvSpPr>
          <p:cNvPr id="10" name="TextBox 9">
            <a:extLst>
              <a:ext uri="{FF2B5EF4-FFF2-40B4-BE49-F238E27FC236}">
                <a16:creationId xmlns:a16="http://schemas.microsoft.com/office/drawing/2014/main" id="{8A2A4B3D-2352-43B3-9D56-A7AAF2FE473F}"/>
              </a:ext>
            </a:extLst>
          </p:cNvPr>
          <p:cNvSpPr txBox="1"/>
          <p:nvPr/>
        </p:nvSpPr>
        <p:spPr>
          <a:xfrm>
            <a:off x="1322866" y="4634753"/>
            <a:ext cx="10613355" cy="830997"/>
          </a:xfrm>
          <a:prstGeom prst="rect">
            <a:avLst/>
          </a:prstGeom>
          <a:noFill/>
        </p:spPr>
        <p:txBody>
          <a:bodyPr wrap="none" rtlCol="0">
            <a:spAutoFit/>
          </a:bodyPr>
          <a:lstStyle/>
          <a:p>
            <a:r>
              <a:rPr lang="en-US" sz="2400" dirty="0"/>
              <a:t>These are the leaf disease we trained for Support Vector Machine (SVM) Algorithm </a:t>
            </a:r>
          </a:p>
          <a:p>
            <a:r>
              <a:rPr lang="en-US" sz="2400" dirty="0"/>
              <a:t>for Classification. Dataset are Collected from https://www.kaggle.com/</a:t>
            </a:r>
          </a:p>
        </p:txBody>
      </p:sp>
      <p:sp>
        <p:nvSpPr>
          <p:cNvPr id="5" name="TextBox 4">
            <a:extLst>
              <a:ext uri="{FF2B5EF4-FFF2-40B4-BE49-F238E27FC236}">
                <a16:creationId xmlns:a16="http://schemas.microsoft.com/office/drawing/2014/main" id="{9A09E863-EE31-4D65-9FBA-182F09512E03}"/>
              </a:ext>
            </a:extLst>
          </p:cNvPr>
          <p:cNvSpPr txBox="1"/>
          <p:nvPr/>
        </p:nvSpPr>
        <p:spPr>
          <a:xfrm>
            <a:off x="5210175" y="6328028"/>
            <a:ext cx="545165" cy="369332"/>
          </a:xfrm>
          <a:prstGeom prst="rect">
            <a:avLst/>
          </a:prstGeom>
          <a:noFill/>
        </p:spPr>
        <p:txBody>
          <a:bodyPr wrap="square" rtlCol="0">
            <a:spAutoFit/>
          </a:bodyPr>
          <a:lstStyle/>
          <a:p>
            <a:r>
              <a:rPr lang="en-US" dirty="0"/>
              <a:t>11</a:t>
            </a:r>
          </a:p>
        </p:txBody>
      </p:sp>
      <p:sp>
        <p:nvSpPr>
          <p:cNvPr id="6" name="TextBox 5">
            <a:extLst>
              <a:ext uri="{FF2B5EF4-FFF2-40B4-BE49-F238E27FC236}">
                <a16:creationId xmlns:a16="http://schemas.microsoft.com/office/drawing/2014/main" id="{512072B3-9853-4B7A-9DBC-606C0C56F309}"/>
              </a:ext>
            </a:extLst>
          </p:cNvPr>
          <p:cNvSpPr txBox="1"/>
          <p:nvPr/>
        </p:nvSpPr>
        <p:spPr>
          <a:xfrm flipH="1">
            <a:off x="10224761" y="6193930"/>
            <a:ext cx="210693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DATE:17/05/2023</a:t>
            </a:r>
          </a:p>
        </p:txBody>
      </p:sp>
    </p:spTree>
    <p:extLst>
      <p:ext uri="{BB962C8B-B14F-4D97-AF65-F5344CB8AC3E}">
        <p14:creationId xmlns:p14="http://schemas.microsoft.com/office/powerpoint/2010/main" val="613453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7D952-4475-4AAD-91DA-EB2260A003B4}"/>
              </a:ext>
            </a:extLst>
          </p:cNvPr>
          <p:cNvSpPr txBox="1"/>
          <p:nvPr/>
        </p:nvSpPr>
        <p:spPr>
          <a:xfrm>
            <a:off x="1673038" y="415991"/>
            <a:ext cx="2068195" cy="830997"/>
          </a:xfrm>
          <a:prstGeom prst="rect">
            <a:avLst/>
          </a:prstGeom>
          <a:noFill/>
        </p:spPr>
        <p:txBody>
          <a:bodyPr wrap="none" rtlCol="0">
            <a:spAutoFit/>
          </a:bodyPr>
          <a:lstStyle/>
          <a:p>
            <a:r>
              <a:rPr lang="en-US" sz="4800" b="1" dirty="0">
                <a:solidFill>
                  <a:srgbClr val="FF0000"/>
                </a:solidFill>
                <a:latin typeface="Times New Roman" panose="02020603050405020304" pitchFamily="18" charset="0"/>
                <a:cs typeface="Times New Roman" panose="02020603050405020304" pitchFamily="18" charset="0"/>
              </a:rPr>
              <a:t>STEPS</a:t>
            </a:r>
          </a:p>
        </p:txBody>
      </p:sp>
      <p:sp>
        <p:nvSpPr>
          <p:cNvPr id="3" name="TextBox 2">
            <a:extLst>
              <a:ext uri="{FF2B5EF4-FFF2-40B4-BE49-F238E27FC236}">
                <a16:creationId xmlns:a16="http://schemas.microsoft.com/office/drawing/2014/main" id="{2F9F70C0-5FA0-4DD7-A652-DA148669C4C9}"/>
              </a:ext>
            </a:extLst>
          </p:cNvPr>
          <p:cNvSpPr txBox="1"/>
          <p:nvPr/>
        </p:nvSpPr>
        <p:spPr>
          <a:xfrm>
            <a:off x="5298421" y="6488668"/>
            <a:ext cx="447675" cy="646331"/>
          </a:xfrm>
          <a:prstGeom prst="rect">
            <a:avLst/>
          </a:prstGeom>
          <a:noFill/>
        </p:spPr>
        <p:txBody>
          <a:bodyPr wrap="square" rtlCol="0">
            <a:spAutoFit/>
          </a:bodyPr>
          <a:lstStyle/>
          <a:p>
            <a:r>
              <a:rPr lang="en-US" dirty="0"/>
              <a:t>12</a:t>
            </a:r>
          </a:p>
          <a:p>
            <a:endParaRPr lang="en-US" dirty="0"/>
          </a:p>
        </p:txBody>
      </p:sp>
      <p:pic>
        <p:nvPicPr>
          <p:cNvPr id="5" name="Picture 4">
            <a:extLst>
              <a:ext uri="{FF2B5EF4-FFF2-40B4-BE49-F238E27FC236}">
                <a16:creationId xmlns:a16="http://schemas.microsoft.com/office/drawing/2014/main" id="{19BDEED3-4058-489C-86D8-B7B6C138D2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4179" y="1246988"/>
            <a:ext cx="3985194" cy="5042273"/>
          </a:xfrm>
          <a:prstGeom prst="rect">
            <a:avLst/>
          </a:prstGeom>
        </p:spPr>
      </p:pic>
      <p:sp>
        <p:nvSpPr>
          <p:cNvPr id="6" name="TextBox 5">
            <a:extLst>
              <a:ext uri="{FF2B5EF4-FFF2-40B4-BE49-F238E27FC236}">
                <a16:creationId xmlns:a16="http://schemas.microsoft.com/office/drawing/2014/main" id="{90CC01E8-D16D-4CC3-805B-DFACE9B03BC7}"/>
              </a:ext>
            </a:extLst>
          </p:cNvPr>
          <p:cNvSpPr txBox="1"/>
          <p:nvPr/>
        </p:nvSpPr>
        <p:spPr>
          <a:xfrm flipH="1">
            <a:off x="10224761" y="6193930"/>
            <a:ext cx="210693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DATE:17/05/2023</a:t>
            </a:r>
          </a:p>
        </p:txBody>
      </p:sp>
    </p:spTree>
    <p:extLst>
      <p:ext uri="{BB962C8B-B14F-4D97-AF65-F5344CB8AC3E}">
        <p14:creationId xmlns:p14="http://schemas.microsoft.com/office/powerpoint/2010/main" val="477064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94428F-B130-4577-B5A0-624DBDAF3C91}"/>
              </a:ext>
            </a:extLst>
          </p:cNvPr>
          <p:cNvSpPr txBox="1"/>
          <p:nvPr/>
        </p:nvSpPr>
        <p:spPr>
          <a:xfrm>
            <a:off x="1790700" y="533400"/>
            <a:ext cx="8134350" cy="830997"/>
          </a:xfrm>
          <a:prstGeom prst="rect">
            <a:avLst/>
          </a:prstGeom>
          <a:noFill/>
        </p:spPr>
        <p:txBody>
          <a:bodyPr wrap="square" rtlCol="0">
            <a:spAutoFit/>
          </a:bodyPr>
          <a:lstStyle/>
          <a:p>
            <a:r>
              <a:rPr lang="en-US" sz="4800" b="1" dirty="0">
                <a:solidFill>
                  <a:srgbClr val="FF0000"/>
                </a:solidFill>
                <a:latin typeface="Times New Roman" panose="02020603050405020304" pitchFamily="18" charset="0"/>
                <a:cs typeface="Times New Roman" panose="02020603050405020304" pitchFamily="18" charset="0"/>
              </a:rPr>
              <a:t>IMAGE ACQUISITION</a:t>
            </a:r>
          </a:p>
        </p:txBody>
      </p:sp>
      <p:sp>
        <p:nvSpPr>
          <p:cNvPr id="3" name="TextBox 2">
            <a:extLst>
              <a:ext uri="{FF2B5EF4-FFF2-40B4-BE49-F238E27FC236}">
                <a16:creationId xmlns:a16="http://schemas.microsoft.com/office/drawing/2014/main" id="{437D3085-06FF-4589-A124-A2FBEEE7082C}"/>
              </a:ext>
            </a:extLst>
          </p:cNvPr>
          <p:cNvSpPr txBox="1"/>
          <p:nvPr/>
        </p:nvSpPr>
        <p:spPr>
          <a:xfrm>
            <a:off x="1638298" y="2418945"/>
            <a:ext cx="8957983" cy="2246769"/>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In this project on paddy leaf disease detection using image processing, the image acquisition process involves capturing high-resolution images of paddy leaves for further analysis,</a:t>
            </a:r>
          </a:p>
          <a:p>
            <a:r>
              <a:rPr lang="en-US" sz="2800" dirty="0">
                <a:latin typeface="Times New Roman" panose="02020603050405020304" pitchFamily="18" charset="0"/>
                <a:cs typeface="Times New Roman" panose="02020603050405020304" pitchFamily="18" charset="0"/>
              </a:rPr>
              <a:t>by creating an image datastore from a folder containing </a:t>
            </a:r>
            <a:r>
              <a:rPr lang="en-US" sz="2800" dirty="0"/>
              <a:t>JPEG image files. This allows efficient handling of multiple images.</a:t>
            </a:r>
            <a:endParaRPr lang="en-US"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AF01C28-B55E-57F1-D1C2-81B8255FF5A7}"/>
              </a:ext>
            </a:extLst>
          </p:cNvPr>
          <p:cNvSpPr txBox="1"/>
          <p:nvPr/>
        </p:nvSpPr>
        <p:spPr>
          <a:xfrm>
            <a:off x="5692877" y="6243484"/>
            <a:ext cx="806245" cy="369332"/>
          </a:xfrm>
          <a:prstGeom prst="rect">
            <a:avLst/>
          </a:prstGeom>
          <a:noFill/>
        </p:spPr>
        <p:txBody>
          <a:bodyPr wrap="square" rtlCol="0">
            <a:spAutoFit/>
          </a:bodyPr>
          <a:lstStyle/>
          <a:p>
            <a:r>
              <a:rPr lang="en-IN" dirty="0"/>
              <a:t>13</a:t>
            </a:r>
          </a:p>
        </p:txBody>
      </p:sp>
      <p:sp>
        <p:nvSpPr>
          <p:cNvPr id="5" name="TextBox 4">
            <a:extLst>
              <a:ext uri="{FF2B5EF4-FFF2-40B4-BE49-F238E27FC236}">
                <a16:creationId xmlns:a16="http://schemas.microsoft.com/office/drawing/2014/main" id="{1CD0A451-8D9A-DEBB-C1C6-CCED2421452C}"/>
              </a:ext>
            </a:extLst>
          </p:cNvPr>
          <p:cNvSpPr txBox="1"/>
          <p:nvPr/>
        </p:nvSpPr>
        <p:spPr>
          <a:xfrm>
            <a:off x="9925050" y="6243484"/>
            <a:ext cx="2080137"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DATE:17/05/2023</a:t>
            </a:r>
          </a:p>
          <a:p>
            <a:endParaRPr lang="en-IN" dirty="0"/>
          </a:p>
        </p:txBody>
      </p:sp>
    </p:spTree>
    <p:extLst>
      <p:ext uri="{BB962C8B-B14F-4D97-AF65-F5344CB8AC3E}">
        <p14:creationId xmlns:p14="http://schemas.microsoft.com/office/powerpoint/2010/main" val="1341745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69B6BA-F652-4603-B81C-99DB35EEFAE6}"/>
              </a:ext>
            </a:extLst>
          </p:cNvPr>
          <p:cNvSpPr txBox="1"/>
          <p:nvPr/>
        </p:nvSpPr>
        <p:spPr>
          <a:xfrm>
            <a:off x="1790700" y="533400"/>
            <a:ext cx="8705850" cy="830997"/>
          </a:xfrm>
          <a:prstGeom prst="rect">
            <a:avLst/>
          </a:prstGeom>
          <a:noFill/>
        </p:spPr>
        <p:txBody>
          <a:bodyPr wrap="square" rtlCol="0">
            <a:spAutoFit/>
          </a:bodyPr>
          <a:lstStyle/>
          <a:p>
            <a:r>
              <a:rPr lang="en-US" sz="4800" b="1" dirty="0">
                <a:solidFill>
                  <a:srgbClr val="FF0000"/>
                </a:solidFill>
                <a:latin typeface="Times New Roman" panose="02020603050405020304" pitchFamily="18" charset="0"/>
                <a:cs typeface="Times New Roman" panose="02020603050405020304" pitchFamily="18" charset="0"/>
              </a:rPr>
              <a:t>IMAGE PRE-PROCESSING</a:t>
            </a:r>
          </a:p>
        </p:txBody>
      </p:sp>
      <p:sp>
        <p:nvSpPr>
          <p:cNvPr id="3" name="TextBox 2">
            <a:extLst>
              <a:ext uri="{FF2B5EF4-FFF2-40B4-BE49-F238E27FC236}">
                <a16:creationId xmlns:a16="http://schemas.microsoft.com/office/drawing/2014/main" id="{5EB0DE96-0D60-47C9-A12E-B610589D4EBF}"/>
              </a:ext>
            </a:extLst>
          </p:cNvPr>
          <p:cNvSpPr txBox="1"/>
          <p:nvPr/>
        </p:nvSpPr>
        <p:spPr>
          <a:xfrm>
            <a:off x="1790700" y="1561177"/>
            <a:ext cx="9620250" cy="255454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SVM algorithms can be sensitive to the size of input images, so it is often necessary to resize the Paddy Leaf images to a fixed size before training the model. MATLAB provides the "</a:t>
            </a:r>
            <a:r>
              <a:rPr lang="en-US" sz="3200" dirty="0" err="1">
                <a:latin typeface="Times New Roman" panose="02020603050405020304" pitchFamily="18" charset="0"/>
                <a:cs typeface="Times New Roman" panose="02020603050405020304" pitchFamily="18" charset="0"/>
              </a:rPr>
              <a:t>imresize</a:t>
            </a:r>
            <a:r>
              <a:rPr lang="en-US" sz="3200" dirty="0">
                <a:latin typeface="Times New Roman" panose="02020603050405020304" pitchFamily="18" charset="0"/>
                <a:cs typeface="Times New Roman" panose="02020603050405020304" pitchFamily="18" charset="0"/>
              </a:rPr>
              <a:t>" function for resizing images</a:t>
            </a:r>
            <a:r>
              <a:rPr lang="en-US"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The resize of image is 128 x128</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CD027AA-EDD8-9061-3C79-E99E493AD608}"/>
              </a:ext>
            </a:extLst>
          </p:cNvPr>
          <p:cNvSpPr txBox="1"/>
          <p:nvPr/>
        </p:nvSpPr>
        <p:spPr>
          <a:xfrm>
            <a:off x="5186516" y="6315782"/>
            <a:ext cx="1818968" cy="369332"/>
          </a:xfrm>
          <a:prstGeom prst="rect">
            <a:avLst/>
          </a:prstGeom>
          <a:noFill/>
        </p:spPr>
        <p:txBody>
          <a:bodyPr wrap="square" rtlCol="0">
            <a:spAutoFit/>
          </a:bodyPr>
          <a:lstStyle/>
          <a:p>
            <a:r>
              <a:rPr lang="en-IN" dirty="0"/>
              <a:t>14</a:t>
            </a:r>
          </a:p>
        </p:txBody>
      </p:sp>
      <p:sp>
        <p:nvSpPr>
          <p:cNvPr id="5" name="TextBox 4">
            <a:extLst>
              <a:ext uri="{FF2B5EF4-FFF2-40B4-BE49-F238E27FC236}">
                <a16:creationId xmlns:a16="http://schemas.microsoft.com/office/drawing/2014/main" id="{E2731B34-9E57-BAF3-478C-64C7DC1FC378}"/>
              </a:ext>
            </a:extLst>
          </p:cNvPr>
          <p:cNvSpPr txBox="1"/>
          <p:nvPr/>
        </p:nvSpPr>
        <p:spPr>
          <a:xfrm>
            <a:off x="9950245" y="6194323"/>
            <a:ext cx="2084439"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DATE:17/05/2023</a:t>
            </a:r>
          </a:p>
          <a:p>
            <a:endParaRPr lang="en-IN" dirty="0"/>
          </a:p>
        </p:txBody>
      </p:sp>
    </p:spTree>
    <p:extLst>
      <p:ext uri="{BB962C8B-B14F-4D97-AF65-F5344CB8AC3E}">
        <p14:creationId xmlns:p14="http://schemas.microsoft.com/office/powerpoint/2010/main" val="2376146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D1D23A-0F8C-4D16-9493-20786959C5C2}"/>
              </a:ext>
            </a:extLst>
          </p:cNvPr>
          <p:cNvSpPr txBox="1"/>
          <p:nvPr/>
        </p:nvSpPr>
        <p:spPr>
          <a:xfrm>
            <a:off x="1619812" y="325531"/>
            <a:ext cx="8705850" cy="830997"/>
          </a:xfrm>
          <a:prstGeom prst="rect">
            <a:avLst/>
          </a:prstGeom>
          <a:noFill/>
        </p:spPr>
        <p:txBody>
          <a:bodyPr wrap="square" rtlCol="0">
            <a:spAutoFit/>
          </a:bodyPr>
          <a:lstStyle/>
          <a:p>
            <a:r>
              <a:rPr lang="en-US" sz="4800" b="1" dirty="0">
                <a:solidFill>
                  <a:srgbClr val="FF0000"/>
                </a:solidFill>
                <a:latin typeface="Times New Roman" panose="02020603050405020304" pitchFamily="18" charset="0"/>
                <a:cs typeface="Times New Roman" panose="02020603050405020304" pitchFamily="18" charset="0"/>
              </a:rPr>
              <a:t>IMAGE SEGMENTATION</a:t>
            </a:r>
          </a:p>
        </p:txBody>
      </p:sp>
      <p:sp>
        <p:nvSpPr>
          <p:cNvPr id="3" name="TextBox 2">
            <a:extLst>
              <a:ext uri="{FF2B5EF4-FFF2-40B4-BE49-F238E27FC236}">
                <a16:creationId xmlns:a16="http://schemas.microsoft.com/office/drawing/2014/main" id="{ED3A5169-171D-4959-9D2B-2592E433438F}"/>
              </a:ext>
            </a:extLst>
          </p:cNvPr>
          <p:cNvSpPr txBox="1"/>
          <p:nvPr/>
        </p:nvSpPr>
        <p:spPr>
          <a:xfrm>
            <a:off x="1090893" y="1247856"/>
            <a:ext cx="10563224" cy="3108543"/>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It is a process of separating paddy leaf image from its  background. From grey level images, thresholding can create binary images by turning all pixels into 0 and 1. Pixels that reach the threshold value are turned to one and below the threshold value turned to zero. Obtaining a binary image in initial stage can reduce data complexity and make detection and classification a simple process. Black pixels refer to background and white pixel refers to foreground</a:t>
            </a:r>
          </a:p>
        </p:txBody>
      </p:sp>
      <p:pic>
        <p:nvPicPr>
          <p:cNvPr id="6" name="Picture 5">
            <a:extLst>
              <a:ext uri="{FF2B5EF4-FFF2-40B4-BE49-F238E27FC236}">
                <a16:creationId xmlns:a16="http://schemas.microsoft.com/office/drawing/2014/main" id="{AD3298E3-5843-4143-ACFF-9755A4449A52}"/>
              </a:ext>
            </a:extLst>
          </p:cNvPr>
          <p:cNvPicPr>
            <a:picLocks noChangeAspect="1"/>
          </p:cNvPicPr>
          <p:nvPr/>
        </p:nvPicPr>
        <p:blipFill rotWithShape="1">
          <a:blip r:embed="rId2">
            <a:extLst>
              <a:ext uri="{28A0092B-C50C-407E-A947-70E740481C1C}">
                <a14:useLocalDpi xmlns:a14="http://schemas.microsoft.com/office/drawing/2010/main" val="0"/>
              </a:ext>
            </a:extLst>
          </a:blip>
          <a:srcRect l="-1" t="25562" r="-1" b="16821"/>
          <a:stretch/>
        </p:blipFill>
        <p:spPr>
          <a:xfrm>
            <a:off x="6714743" y="4356399"/>
            <a:ext cx="2697638" cy="1407951"/>
          </a:xfrm>
          <a:prstGeom prst="rect">
            <a:avLst/>
          </a:prstGeom>
        </p:spPr>
      </p:pic>
      <p:pic>
        <p:nvPicPr>
          <p:cNvPr id="8" name="Picture 7">
            <a:extLst>
              <a:ext uri="{FF2B5EF4-FFF2-40B4-BE49-F238E27FC236}">
                <a16:creationId xmlns:a16="http://schemas.microsoft.com/office/drawing/2014/main" id="{148214B0-3A7F-4A1E-9395-9272D9C4637F}"/>
              </a:ext>
            </a:extLst>
          </p:cNvPr>
          <p:cNvPicPr>
            <a:picLocks noChangeAspect="1"/>
          </p:cNvPicPr>
          <p:nvPr/>
        </p:nvPicPr>
        <p:blipFill rotWithShape="1">
          <a:blip r:embed="rId3">
            <a:extLst>
              <a:ext uri="{28A0092B-C50C-407E-A947-70E740481C1C}">
                <a14:useLocalDpi xmlns:a14="http://schemas.microsoft.com/office/drawing/2010/main" val="0"/>
              </a:ext>
            </a:extLst>
          </a:blip>
          <a:srcRect t="22508" r="154" b="16821"/>
          <a:stretch/>
        </p:blipFill>
        <p:spPr>
          <a:xfrm>
            <a:off x="2025312" y="4358132"/>
            <a:ext cx="2697638" cy="1482595"/>
          </a:xfrm>
          <a:prstGeom prst="rect">
            <a:avLst/>
          </a:prstGeom>
        </p:spPr>
      </p:pic>
      <p:sp>
        <p:nvSpPr>
          <p:cNvPr id="4" name="TextBox 3">
            <a:extLst>
              <a:ext uri="{FF2B5EF4-FFF2-40B4-BE49-F238E27FC236}">
                <a16:creationId xmlns:a16="http://schemas.microsoft.com/office/drawing/2014/main" id="{19935AB2-BF1F-C945-0177-864E4604BE66}"/>
              </a:ext>
            </a:extLst>
          </p:cNvPr>
          <p:cNvSpPr txBox="1"/>
          <p:nvPr/>
        </p:nvSpPr>
        <p:spPr>
          <a:xfrm>
            <a:off x="5572147" y="6441825"/>
            <a:ext cx="1272486" cy="369332"/>
          </a:xfrm>
          <a:prstGeom prst="rect">
            <a:avLst/>
          </a:prstGeom>
          <a:noFill/>
        </p:spPr>
        <p:txBody>
          <a:bodyPr wrap="square" rtlCol="0">
            <a:spAutoFit/>
          </a:bodyPr>
          <a:lstStyle/>
          <a:p>
            <a:r>
              <a:rPr lang="en-IN" dirty="0"/>
              <a:t>15</a:t>
            </a:r>
          </a:p>
        </p:txBody>
      </p:sp>
      <p:sp>
        <p:nvSpPr>
          <p:cNvPr id="5" name="TextBox 4">
            <a:extLst>
              <a:ext uri="{FF2B5EF4-FFF2-40B4-BE49-F238E27FC236}">
                <a16:creationId xmlns:a16="http://schemas.microsoft.com/office/drawing/2014/main" id="{A822488A-721C-D994-6EBA-6027270E8E7A}"/>
              </a:ext>
            </a:extLst>
          </p:cNvPr>
          <p:cNvSpPr txBox="1"/>
          <p:nvPr/>
        </p:nvSpPr>
        <p:spPr>
          <a:xfrm>
            <a:off x="10186219" y="6164826"/>
            <a:ext cx="2005781"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DATE:17/05/2023</a:t>
            </a:r>
          </a:p>
          <a:p>
            <a:endParaRPr lang="en-IN" dirty="0"/>
          </a:p>
        </p:txBody>
      </p:sp>
    </p:spTree>
    <p:extLst>
      <p:ext uri="{BB962C8B-B14F-4D97-AF65-F5344CB8AC3E}">
        <p14:creationId xmlns:p14="http://schemas.microsoft.com/office/powerpoint/2010/main" val="2535623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425AA4-3207-4EA8-85B4-B70F40F5AA19}"/>
              </a:ext>
            </a:extLst>
          </p:cNvPr>
          <p:cNvSpPr txBox="1"/>
          <p:nvPr/>
        </p:nvSpPr>
        <p:spPr>
          <a:xfrm>
            <a:off x="1866900" y="542925"/>
            <a:ext cx="8705850" cy="830997"/>
          </a:xfrm>
          <a:prstGeom prst="rect">
            <a:avLst/>
          </a:prstGeom>
          <a:noFill/>
        </p:spPr>
        <p:txBody>
          <a:bodyPr wrap="square" rtlCol="0">
            <a:spAutoFit/>
          </a:bodyPr>
          <a:lstStyle/>
          <a:p>
            <a:r>
              <a:rPr lang="en-US" sz="4800" b="1" dirty="0">
                <a:solidFill>
                  <a:srgbClr val="FF0000"/>
                </a:solidFill>
                <a:latin typeface="Times New Roman" panose="02020603050405020304" pitchFamily="18" charset="0"/>
                <a:cs typeface="Times New Roman" panose="02020603050405020304" pitchFamily="18" charset="0"/>
              </a:rPr>
              <a:t>FEATURE EXTRACTION</a:t>
            </a:r>
          </a:p>
        </p:txBody>
      </p:sp>
      <p:sp>
        <p:nvSpPr>
          <p:cNvPr id="3" name="TextBox 2">
            <a:extLst>
              <a:ext uri="{FF2B5EF4-FFF2-40B4-BE49-F238E27FC236}">
                <a16:creationId xmlns:a16="http://schemas.microsoft.com/office/drawing/2014/main" id="{4C79DA1E-C031-464B-AD1C-AAA6CB0EA991}"/>
              </a:ext>
            </a:extLst>
          </p:cNvPr>
          <p:cNvSpPr txBox="1"/>
          <p:nvPr/>
        </p:nvSpPr>
        <p:spPr>
          <a:xfrm>
            <a:off x="1803758" y="1696015"/>
            <a:ext cx="9115425" cy="2677656"/>
          </a:xfrm>
          <a:prstGeom prst="rect">
            <a:avLst/>
          </a:prstGeom>
          <a:noFill/>
        </p:spPr>
        <p:txBody>
          <a:bodyPr wrap="square" rtlCol="0">
            <a:spAutoFit/>
          </a:bodyPr>
          <a:lstStyle/>
          <a:p>
            <a:r>
              <a:rPr lang="en-US" sz="2800" b="0" i="0" dirty="0">
                <a:effectLst/>
                <a:latin typeface="Times New Roman" panose="02020603050405020304" pitchFamily="18" charset="0"/>
                <a:cs typeface="Times New Roman" panose="02020603050405020304" pitchFamily="18" charset="0"/>
              </a:rPr>
              <a:t>Feature extraction refers to the process of transforming raw data into numerical features that can be processed while preserving the information in the original data set of the paddy leaf. It yields better results than applying SVM directly to the raw data</a:t>
            </a:r>
            <a:r>
              <a:rPr lang="en-US" sz="2800" b="0" i="1" dirty="0">
                <a:effectLst/>
                <a:latin typeface="Roboto" panose="02000000000000000000" pitchFamily="2" charset="0"/>
              </a:rPr>
              <a:t>.</a:t>
            </a:r>
          </a:p>
          <a:p>
            <a:r>
              <a:rPr lang="en-US" sz="2800" dirty="0">
                <a:latin typeface="Times New Roman" panose="02020603050405020304" pitchFamily="18" charset="0"/>
                <a:cs typeface="Times New Roman" panose="02020603050405020304" pitchFamily="18" charset="0"/>
              </a:rPr>
              <a:t>In Our project we extract 50 feature from the 20 images</a:t>
            </a:r>
          </a:p>
        </p:txBody>
      </p:sp>
      <p:sp>
        <p:nvSpPr>
          <p:cNvPr id="4" name="TextBox 3">
            <a:extLst>
              <a:ext uri="{FF2B5EF4-FFF2-40B4-BE49-F238E27FC236}">
                <a16:creationId xmlns:a16="http://schemas.microsoft.com/office/drawing/2014/main" id="{704088F9-63D7-32D3-9075-07012F8A21C1}"/>
              </a:ext>
            </a:extLst>
          </p:cNvPr>
          <p:cNvSpPr txBox="1"/>
          <p:nvPr/>
        </p:nvSpPr>
        <p:spPr>
          <a:xfrm>
            <a:off x="5545394" y="6315075"/>
            <a:ext cx="816077" cy="369332"/>
          </a:xfrm>
          <a:prstGeom prst="rect">
            <a:avLst/>
          </a:prstGeom>
          <a:noFill/>
        </p:spPr>
        <p:txBody>
          <a:bodyPr wrap="square" rtlCol="0">
            <a:spAutoFit/>
          </a:bodyPr>
          <a:lstStyle/>
          <a:p>
            <a:r>
              <a:rPr lang="en-IN" dirty="0"/>
              <a:t>16</a:t>
            </a:r>
          </a:p>
        </p:txBody>
      </p:sp>
      <p:sp>
        <p:nvSpPr>
          <p:cNvPr id="5" name="TextBox 4">
            <a:extLst>
              <a:ext uri="{FF2B5EF4-FFF2-40B4-BE49-F238E27FC236}">
                <a16:creationId xmlns:a16="http://schemas.microsoft.com/office/drawing/2014/main" id="{28F36449-8F15-7CC5-FD6E-73EA3AC5D0EE}"/>
              </a:ext>
            </a:extLst>
          </p:cNvPr>
          <p:cNvSpPr txBox="1"/>
          <p:nvPr/>
        </p:nvSpPr>
        <p:spPr>
          <a:xfrm>
            <a:off x="9438968" y="6315075"/>
            <a:ext cx="2536722"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DATE:17/05/2023</a:t>
            </a:r>
          </a:p>
          <a:p>
            <a:endParaRPr lang="en-IN" dirty="0"/>
          </a:p>
        </p:txBody>
      </p:sp>
    </p:spTree>
    <p:extLst>
      <p:ext uri="{BB962C8B-B14F-4D97-AF65-F5344CB8AC3E}">
        <p14:creationId xmlns:p14="http://schemas.microsoft.com/office/powerpoint/2010/main" val="1091911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1BF802-C644-40B9-AD61-2D9480608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298" y="1705421"/>
            <a:ext cx="10814267" cy="4280852"/>
          </a:xfrm>
          <a:prstGeom prst="rect">
            <a:avLst/>
          </a:prstGeom>
        </p:spPr>
      </p:pic>
      <p:sp>
        <p:nvSpPr>
          <p:cNvPr id="5" name="TextBox 4">
            <a:extLst>
              <a:ext uri="{FF2B5EF4-FFF2-40B4-BE49-F238E27FC236}">
                <a16:creationId xmlns:a16="http://schemas.microsoft.com/office/drawing/2014/main" id="{72099DEE-4FAD-43BF-BCB1-4244A49A1C50}"/>
              </a:ext>
            </a:extLst>
          </p:cNvPr>
          <p:cNvSpPr txBox="1"/>
          <p:nvPr/>
        </p:nvSpPr>
        <p:spPr>
          <a:xfrm>
            <a:off x="286870" y="179756"/>
            <a:ext cx="10273553" cy="1815882"/>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These are the features we extracted from the images to Train the datasets And store in </a:t>
            </a:r>
            <a:r>
              <a:rPr lang="en-US" sz="2800" dirty="0" err="1">
                <a:latin typeface="Times New Roman" panose="02020603050405020304" pitchFamily="18" charset="0"/>
                <a:cs typeface="Times New Roman" panose="02020603050405020304" pitchFamily="18" charset="0"/>
              </a:rPr>
              <a:t>x_data.mat</a:t>
            </a:r>
            <a:r>
              <a:rPr lang="en-US" sz="2800" dirty="0">
                <a:latin typeface="Times New Roman" panose="02020603050405020304" pitchFamily="18" charset="0"/>
                <a:cs typeface="Times New Roman" panose="02020603050405020304" pitchFamily="18" charset="0"/>
              </a:rPr>
              <a:t> In row represent Images Column represent Features</a:t>
            </a:r>
          </a:p>
          <a:p>
            <a:endParaRPr lang="en-US"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ECCE858-DD9B-4C2D-A1AC-D08B3AC59EF7}"/>
              </a:ext>
            </a:extLst>
          </p:cNvPr>
          <p:cNvSpPr txBox="1"/>
          <p:nvPr/>
        </p:nvSpPr>
        <p:spPr>
          <a:xfrm>
            <a:off x="5545394" y="6315075"/>
            <a:ext cx="816077" cy="369332"/>
          </a:xfrm>
          <a:prstGeom prst="rect">
            <a:avLst/>
          </a:prstGeom>
          <a:noFill/>
        </p:spPr>
        <p:txBody>
          <a:bodyPr wrap="square" rtlCol="0">
            <a:spAutoFit/>
          </a:bodyPr>
          <a:lstStyle/>
          <a:p>
            <a:r>
              <a:rPr lang="en-IN" dirty="0"/>
              <a:t>17</a:t>
            </a:r>
          </a:p>
        </p:txBody>
      </p:sp>
      <p:sp>
        <p:nvSpPr>
          <p:cNvPr id="6" name="TextBox 5">
            <a:extLst>
              <a:ext uri="{FF2B5EF4-FFF2-40B4-BE49-F238E27FC236}">
                <a16:creationId xmlns:a16="http://schemas.microsoft.com/office/drawing/2014/main" id="{E692D027-DC72-45A8-A153-6A4FE2231B41}"/>
              </a:ext>
            </a:extLst>
          </p:cNvPr>
          <p:cNvSpPr txBox="1"/>
          <p:nvPr/>
        </p:nvSpPr>
        <p:spPr>
          <a:xfrm>
            <a:off x="9438968" y="6315075"/>
            <a:ext cx="2536722"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DATE:17/05/2023</a:t>
            </a:r>
          </a:p>
          <a:p>
            <a:endParaRPr lang="en-IN" dirty="0"/>
          </a:p>
        </p:txBody>
      </p:sp>
    </p:spTree>
    <p:extLst>
      <p:ext uri="{BB962C8B-B14F-4D97-AF65-F5344CB8AC3E}">
        <p14:creationId xmlns:p14="http://schemas.microsoft.com/office/powerpoint/2010/main" val="2276270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B21E00-BE5D-46BF-8204-9FF6B0BEFC15}"/>
              </a:ext>
            </a:extLst>
          </p:cNvPr>
          <p:cNvSpPr txBox="1"/>
          <p:nvPr/>
        </p:nvSpPr>
        <p:spPr>
          <a:xfrm>
            <a:off x="1743075" y="533400"/>
            <a:ext cx="8705850" cy="830997"/>
          </a:xfrm>
          <a:prstGeom prst="rect">
            <a:avLst/>
          </a:prstGeom>
          <a:noFill/>
        </p:spPr>
        <p:txBody>
          <a:bodyPr wrap="square" rtlCol="0">
            <a:spAutoFit/>
          </a:bodyPr>
          <a:lstStyle/>
          <a:p>
            <a:r>
              <a:rPr lang="en-US" sz="4800" b="1" dirty="0">
                <a:solidFill>
                  <a:srgbClr val="FF0000"/>
                </a:solidFill>
                <a:latin typeface="Times New Roman" panose="02020603050405020304" pitchFamily="18" charset="0"/>
                <a:cs typeface="Times New Roman" panose="02020603050405020304" pitchFamily="18" charset="0"/>
              </a:rPr>
              <a:t>SVM CLASSIFICATION</a:t>
            </a:r>
          </a:p>
        </p:txBody>
      </p:sp>
      <p:sp>
        <p:nvSpPr>
          <p:cNvPr id="3" name="TextBox 2">
            <a:extLst>
              <a:ext uri="{FF2B5EF4-FFF2-40B4-BE49-F238E27FC236}">
                <a16:creationId xmlns:a16="http://schemas.microsoft.com/office/drawing/2014/main" id="{32A22F61-9B9F-4A32-B1BE-DC481F261073}"/>
              </a:ext>
            </a:extLst>
          </p:cNvPr>
          <p:cNvSpPr txBox="1"/>
          <p:nvPr/>
        </p:nvSpPr>
        <p:spPr>
          <a:xfrm>
            <a:off x="1279170" y="1605692"/>
            <a:ext cx="9801785" cy="5078313"/>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SVM classification was used to classify the paddy leaves as healthy or diseased based on the extracted features. If it is Unhealthy. It is classify and display the disease name in the command window.</a:t>
            </a:r>
          </a:p>
          <a:p>
            <a:r>
              <a:rPr lang="en-US" sz="3600" dirty="0">
                <a:latin typeface="Times New Roman" panose="02020603050405020304" pitchFamily="18" charset="0"/>
                <a:cs typeface="Times New Roman" panose="02020603050405020304" pitchFamily="18" charset="0"/>
              </a:rPr>
              <a:t>We classify Each Diseases with different class with Specific Number And Store In </a:t>
            </a:r>
            <a:r>
              <a:rPr lang="en-US" sz="3600" dirty="0" err="1">
                <a:latin typeface="Times New Roman" panose="02020603050405020304" pitchFamily="18" charset="0"/>
                <a:cs typeface="Times New Roman" panose="02020603050405020304" pitchFamily="18" charset="0"/>
              </a:rPr>
              <a:t>Y_data.mat</a:t>
            </a:r>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EAE3010-22C9-D449-50F3-4A3E5ECDF958}"/>
              </a:ext>
            </a:extLst>
          </p:cNvPr>
          <p:cNvSpPr txBox="1"/>
          <p:nvPr/>
        </p:nvSpPr>
        <p:spPr>
          <a:xfrm>
            <a:off x="5447071" y="6371303"/>
            <a:ext cx="983226" cy="369332"/>
          </a:xfrm>
          <a:prstGeom prst="rect">
            <a:avLst/>
          </a:prstGeom>
          <a:noFill/>
        </p:spPr>
        <p:txBody>
          <a:bodyPr wrap="square" rtlCol="0">
            <a:spAutoFit/>
          </a:bodyPr>
          <a:lstStyle/>
          <a:p>
            <a:r>
              <a:rPr lang="en-IN" dirty="0"/>
              <a:t>18</a:t>
            </a:r>
          </a:p>
        </p:txBody>
      </p:sp>
      <p:sp>
        <p:nvSpPr>
          <p:cNvPr id="5" name="TextBox 4">
            <a:extLst>
              <a:ext uri="{FF2B5EF4-FFF2-40B4-BE49-F238E27FC236}">
                <a16:creationId xmlns:a16="http://schemas.microsoft.com/office/drawing/2014/main" id="{FB087CEE-3947-614D-6E24-19025DA4DDD8}"/>
              </a:ext>
            </a:extLst>
          </p:cNvPr>
          <p:cNvSpPr txBox="1"/>
          <p:nvPr/>
        </p:nvSpPr>
        <p:spPr>
          <a:xfrm>
            <a:off x="10058400" y="6253316"/>
            <a:ext cx="204511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DATE:17/05/2023</a:t>
            </a:r>
          </a:p>
          <a:p>
            <a:endParaRPr lang="en-IN" dirty="0"/>
          </a:p>
        </p:txBody>
      </p:sp>
    </p:spTree>
    <p:extLst>
      <p:ext uri="{BB962C8B-B14F-4D97-AF65-F5344CB8AC3E}">
        <p14:creationId xmlns:p14="http://schemas.microsoft.com/office/powerpoint/2010/main" val="1341501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3CA07D-2BF1-49B7-9641-BD7591A0C158}"/>
              </a:ext>
            </a:extLst>
          </p:cNvPr>
          <p:cNvSpPr txBox="1"/>
          <p:nvPr/>
        </p:nvSpPr>
        <p:spPr>
          <a:xfrm>
            <a:off x="1038734" y="616974"/>
            <a:ext cx="10603831" cy="3416320"/>
          </a:xfrm>
          <a:prstGeom prst="rect">
            <a:avLst/>
          </a:prstGeom>
          <a:noFill/>
        </p:spPr>
        <p:txBody>
          <a:bodyPr wrap="square" rtlCol="0">
            <a:spAutoFit/>
          </a:bodyPr>
          <a:lstStyle/>
          <a:p>
            <a:pPr marL="285750" indent="-285750">
              <a:buFont typeface="Wingdings" panose="05000000000000000000" pitchFamily="2" charset="2"/>
              <a:buChar char="v"/>
            </a:pPr>
            <a:r>
              <a:rPr lang="en-US" sz="3600" dirty="0">
                <a:latin typeface="Times New Roman" panose="02020603050405020304" pitchFamily="18" charset="0"/>
                <a:cs typeface="Times New Roman" panose="02020603050405020304" pitchFamily="18" charset="0"/>
              </a:rPr>
              <a:t>Class 0 Represent the leaf blight Disease</a:t>
            </a:r>
          </a:p>
          <a:p>
            <a:pPr marL="285750" indent="-285750">
              <a:buFont typeface="Wingdings" panose="05000000000000000000" pitchFamily="2" charset="2"/>
              <a:buChar char="v"/>
            </a:pPr>
            <a:r>
              <a:rPr lang="en-US" sz="3600" dirty="0">
                <a:latin typeface="Times New Roman" panose="02020603050405020304" pitchFamily="18" charset="0"/>
                <a:cs typeface="Times New Roman" panose="02020603050405020304" pitchFamily="18" charset="0"/>
              </a:rPr>
              <a:t>Class 1 Represent Healthy Leaf</a:t>
            </a:r>
          </a:p>
          <a:p>
            <a:pPr marL="285750" indent="-285750">
              <a:buFont typeface="Wingdings" panose="05000000000000000000" pitchFamily="2" charset="2"/>
              <a:buChar char="v"/>
            </a:pPr>
            <a:r>
              <a:rPr lang="en-US" sz="3600" dirty="0">
                <a:latin typeface="Times New Roman" panose="02020603050405020304" pitchFamily="18" charset="0"/>
                <a:cs typeface="Times New Roman" panose="02020603050405020304" pitchFamily="18" charset="0"/>
              </a:rPr>
              <a:t>Class 2 Represent Brown spot disease</a:t>
            </a:r>
          </a:p>
          <a:p>
            <a:pPr marL="285750" indent="-285750">
              <a:buFont typeface="Wingdings" panose="05000000000000000000" pitchFamily="2" charset="2"/>
              <a:buChar char="v"/>
            </a:pPr>
            <a:r>
              <a:rPr lang="en-US" sz="3600" dirty="0">
                <a:latin typeface="Times New Roman" panose="02020603050405020304" pitchFamily="18" charset="0"/>
                <a:cs typeface="Times New Roman" panose="02020603050405020304" pitchFamily="18" charset="0"/>
              </a:rPr>
              <a:t>Class 3 Represent Leaf Blast Disease</a:t>
            </a:r>
          </a:p>
          <a:p>
            <a:pPr marL="285750" indent="-285750">
              <a:buFont typeface="Wingdings" panose="05000000000000000000" pitchFamily="2" charset="2"/>
              <a:buChar char="v"/>
            </a:pPr>
            <a:r>
              <a:rPr lang="en-US" sz="3600" dirty="0">
                <a:latin typeface="Times New Roman" panose="02020603050405020304" pitchFamily="18" charset="0"/>
                <a:cs typeface="Times New Roman" panose="02020603050405020304" pitchFamily="18" charset="0"/>
              </a:rPr>
              <a:t>Class 4 Represent Leaf Smut Disease</a:t>
            </a:r>
          </a:p>
          <a:p>
            <a:endParaRPr lang="en-US" sz="3600" dirty="0"/>
          </a:p>
        </p:txBody>
      </p:sp>
      <p:sp>
        <p:nvSpPr>
          <p:cNvPr id="3" name="TextBox 2">
            <a:extLst>
              <a:ext uri="{FF2B5EF4-FFF2-40B4-BE49-F238E27FC236}">
                <a16:creationId xmlns:a16="http://schemas.microsoft.com/office/drawing/2014/main" id="{5AE102E5-B71A-4202-A9B2-E0D06732D939}"/>
              </a:ext>
            </a:extLst>
          </p:cNvPr>
          <p:cNvSpPr txBox="1"/>
          <p:nvPr/>
        </p:nvSpPr>
        <p:spPr>
          <a:xfrm>
            <a:off x="5447071" y="6371303"/>
            <a:ext cx="983226" cy="369332"/>
          </a:xfrm>
          <a:prstGeom prst="rect">
            <a:avLst/>
          </a:prstGeom>
          <a:noFill/>
        </p:spPr>
        <p:txBody>
          <a:bodyPr wrap="square" rtlCol="0">
            <a:spAutoFit/>
          </a:bodyPr>
          <a:lstStyle/>
          <a:p>
            <a:r>
              <a:rPr lang="en-IN" dirty="0"/>
              <a:t>19</a:t>
            </a:r>
          </a:p>
        </p:txBody>
      </p:sp>
      <p:sp>
        <p:nvSpPr>
          <p:cNvPr id="4" name="TextBox 3">
            <a:extLst>
              <a:ext uri="{FF2B5EF4-FFF2-40B4-BE49-F238E27FC236}">
                <a16:creationId xmlns:a16="http://schemas.microsoft.com/office/drawing/2014/main" id="{64771779-3720-40D4-AF4A-926CCD0905A6}"/>
              </a:ext>
            </a:extLst>
          </p:cNvPr>
          <p:cNvSpPr txBox="1"/>
          <p:nvPr/>
        </p:nvSpPr>
        <p:spPr>
          <a:xfrm>
            <a:off x="10058400" y="6253316"/>
            <a:ext cx="204511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DATE:17/05/2023</a:t>
            </a:r>
          </a:p>
          <a:p>
            <a:endParaRPr lang="en-IN" dirty="0"/>
          </a:p>
        </p:txBody>
      </p:sp>
      <p:pic>
        <p:nvPicPr>
          <p:cNvPr id="6" name="Picture 5">
            <a:extLst>
              <a:ext uri="{FF2B5EF4-FFF2-40B4-BE49-F238E27FC236}">
                <a16:creationId xmlns:a16="http://schemas.microsoft.com/office/drawing/2014/main" id="{D60320A3-A4A9-4CF8-893D-BA1EF22962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6" y="3529791"/>
            <a:ext cx="11079082" cy="2377950"/>
          </a:xfrm>
          <a:prstGeom prst="rect">
            <a:avLst/>
          </a:prstGeom>
        </p:spPr>
      </p:pic>
    </p:spTree>
    <p:extLst>
      <p:ext uri="{BB962C8B-B14F-4D97-AF65-F5344CB8AC3E}">
        <p14:creationId xmlns:p14="http://schemas.microsoft.com/office/powerpoint/2010/main" val="2432090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39C37A-5347-4A7F-9B0F-FC0EA37926C6}"/>
              </a:ext>
            </a:extLst>
          </p:cNvPr>
          <p:cNvSpPr txBox="1"/>
          <p:nvPr/>
        </p:nvSpPr>
        <p:spPr>
          <a:xfrm>
            <a:off x="370221" y="84772"/>
            <a:ext cx="11642057" cy="5663089"/>
          </a:xfrm>
          <a:prstGeom prst="rect">
            <a:avLst/>
          </a:prstGeom>
          <a:noFill/>
        </p:spPr>
        <p:txBody>
          <a:bodyPr wrap="square" rtlCol="0">
            <a:spAutoFit/>
          </a:bodyPr>
          <a:lstStyle/>
          <a:p>
            <a:pPr algn="ctr"/>
            <a:r>
              <a:rPr lang="en-US" b="1" dirty="0">
                <a:latin typeface="Times New Roman" panose="02020603050405020304" pitchFamily="18" charset="0"/>
                <a:cs typeface="Times New Roman" pitchFamily="18" charset="0"/>
              </a:rPr>
              <a:t>     DR SIVANTHI ADITANAR COLLEGE OF ENGINEERING</a:t>
            </a:r>
          </a:p>
          <a:p>
            <a:pPr algn="ctr"/>
            <a:endParaRPr lang="en-US" b="1" dirty="0">
              <a:latin typeface="Times New Roman" panose="02020603050405020304" pitchFamily="18" charset="0"/>
              <a:cs typeface="Times New Roman" pitchFamily="18" charset="0"/>
            </a:endParaRPr>
          </a:p>
          <a:p>
            <a:pPr algn="ctr"/>
            <a:r>
              <a:rPr lang="en-US" b="1" dirty="0">
                <a:latin typeface="Times New Roman" panose="02020603050405020304" pitchFamily="18" charset="0"/>
                <a:cs typeface="Times New Roman" pitchFamily="18" charset="0"/>
              </a:rPr>
              <a:t> TIRUCHENDUR – 628  215</a:t>
            </a:r>
          </a:p>
          <a:p>
            <a:pPr algn="ctr"/>
            <a:endParaRPr lang="en-US" b="1" dirty="0">
              <a:latin typeface="Times New Roman" panose="02020603050405020304" pitchFamily="18" charset="0"/>
              <a:cs typeface="Times New Roman" pitchFamily="18" charset="0"/>
            </a:endParaRPr>
          </a:p>
          <a:p>
            <a:pPr algn="ctr"/>
            <a:r>
              <a:rPr lang="en-US" b="1" dirty="0">
                <a:latin typeface="Times New Roman" panose="02020603050405020304" pitchFamily="18" charset="0"/>
                <a:cs typeface="Times New Roman" pitchFamily="18" charset="0"/>
              </a:rPr>
              <a:t>ANNA UNIVERSITY :: CHENNAI 600 025</a:t>
            </a:r>
          </a:p>
          <a:p>
            <a:pPr algn="ctr"/>
            <a:endParaRPr lang="en-US" b="1" dirty="0">
              <a:latin typeface="Times New Roman" panose="02020603050405020304" pitchFamily="18" charset="0"/>
              <a:cs typeface="Times New Roman" pitchFamily="18" charset="0"/>
            </a:endParaRPr>
          </a:p>
          <a:p>
            <a:pPr algn="ctr"/>
            <a:r>
              <a:rPr lang="en-US" b="1" dirty="0">
                <a:latin typeface="Times New Roman" panose="02020603050405020304" pitchFamily="18" charset="0"/>
                <a:cs typeface="Times New Roman" pitchFamily="18" charset="0"/>
              </a:rPr>
              <a:t>        </a:t>
            </a:r>
            <a:r>
              <a:rPr lang="en-US" sz="2800" b="1" dirty="0">
                <a:latin typeface="Times New Roman" panose="02020603050405020304" pitchFamily="18" charset="0"/>
                <a:cs typeface="Times New Roman" pitchFamily="18" charset="0"/>
              </a:rPr>
              <a:t>PROJECT TITLE </a:t>
            </a:r>
            <a:r>
              <a:rPr lang="en-US" b="1" dirty="0">
                <a:latin typeface="Times New Roman" panose="02020603050405020304" pitchFamily="18" charset="0"/>
                <a:cs typeface="Times New Roman" pitchFamily="18" charset="0"/>
              </a:rPr>
              <a:t>– </a:t>
            </a:r>
            <a:r>
              <a:rPr lang="en-US" sz="2800" b="1" dirty="0">
                <a:latin typeface="Times New Roman" panose="02020603050405020304" pitchFamily="18" charset="0"/>
                <a:cs typeface="Times New Roman" pitchFamily="18" charset="0"/>
              </a:rPr>
              <a:t>PADDY LEAF DISEASES DETECTION USING IMAGE PROCESSING</a:t>
            </a:r>
          </a:p>
          <a:p>
            <a:pPr algn="ctr"/>
            <a:endParaRPr lang="en-US" b="1" dirty="0">
              <a:latin typeface="Times New Roman" pitchFamily="18" charset="0"/>
              <a:cs typeface="Times New Roman" pitchFamily="18" charset="0"/>
            </a:endParaRPr>
          </a:p>
          <a:p>
            <a:pPr algn="ctr"/>
            <a:r>
              <a:rPr lang="en-US" b="1" dirty="0">
                <a:latin typeface="Times New Roman" pitchFamily="18" charset="0"/>
                <a:cs typeface="Times New Roman" pitchFamily="18" charset="0"/>
              </a:rPr>
              <a:t>GUIDE -  Dr. J JOSHUA BAPU,</a:t>
            </a:r>
            <a:r>
              <a:rPr lang="en-IN" b="1" dirty="0">
                <a:latin typeface="Times New Roman" panose="02020603050405020304" pitchFamily="18" charset="0"/>
                <a:cs typeface="Times New Roman" panose="02020603050405020304" pitchFamily="18" charset="0"/>
              </a:rPr>
              <a:t> ME, PhD, MISTE</a:t>
            </a:r>
            <a:r>
              <a:rPr lang="en-US" b="1" dirty="0">
                <a:latin typeface="Times New Roman" pitchFamily="18" charset="0"/>
                <a:cs typeface="Times New Roman" pitchFamily="18" charset="0"/>
              </a:rPr>
              <a:t> </a:t>
            </a:r>
          </a:p>
          <a:p>
            <a:pPr algn="ctr"/>
            <a:r>
              <a:rPr lang="en-US" b="1" dirty="0">
                <a:latin typeface="Times New Roman" pitchFamily="18" charset="0"/>
                <a:cs typeface="Times New Roman" pitchFamily="18" charset="0"/>
              </a:rPr>
              <a:t>VIVA –VOCE EXAMINATION</a:t>
            </a:r>
          </a:p>
          <a:p>
            <a:pPr algn="ctr"/>
            <a:r>
              <a:rPr lang="en-US" b="1" dirty="0">
                <a:latin typeface="Times New Roman" pitchFamily="18" charset="0"/>
                <a:cs typeface="Times New Roman" pitchFamily="18" charset="0"/>
              </a:rPr>
              <a:t>PROJECT </a:t>
            </a:r>
            <a:r>
              <a:rPr lang="en-US" b="1">
                <a:latin typeface="Times New Roman" pitchFamily="18" charset="0"/>
                <a:cs typeface="Times New Roman" pitchFamily="18" charset="0"/>
              </a:rPr>
              <a:t>WORK  ( EC </a:t>
            </a:r>
            <a:r>
              <a:rPr lang="en-US" b="1" dirty="0">
                <a:latin typeface="Times New Roman" pitchFamily="18" charset="0"/>
                <a:cs typeface="Times New Roman" pitchFamily="18" charset="0"/>
              </a:rPr>
              <a:t>8811 )</a:t>
            </a:r>
          </a:p>
          <a:p>
            <a:pPr algn="ctr"/>
            <a:r>
              <a:rPr lang="en-US" b="1" dirty="0">
                <a:latin typeface="Times New Roman" pitchFamily="18" charset="0"/>
                <a:cs typeface="Times New Roman" pitchFamily="18" charset="0"/>
              </a:rPr>
              <a:t>BATCH –  8</a:t>
            </a:r>
          </a:p>
          <a:p>
            <a:pPr algn="ctr"/>
            <a:endParaRPr lang="en-US" b="1" dirty="0">
              <a:latin typeface="Times New Roman" pitchFamily="18" charset="0"/>
              <a:cs typeface="Times New Roman" pitchFamily="18" charset="0"/>
            </a:endParaRPr>
          </a:p>
          <a:p>
            <a:pPr algn="ctr"/>
            <a:r>
              <a:rPr lang="en-US" b="1" dirty="0">
                <a:latin typeface="Times New Roman" pitchFamily="18" charset="0"/>
                <a:cs typeface="Times New Roman" pitchFamily="18" charset="0"/>
              </a:rPr>
              <a:t>                STUDENT NAME                                REGISTER NUMBER</a:t>
            </a:r>
          </a:p>
          <a:p>
            <a:pPr algn="ct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a:t>
            </a: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681D915-E9C8-419F-A8CB-B302FF6D5ECE}"/>
              </a:ext>
            </a:extLst>
          </p:cNvPr>
          <p:cNvSpPr txBox="1"/>
          <p:nvPr/>
        </p:nvSpPr>
        <p:spPr>
          <a:xfrm>
            <a:off x="3712605" y="4640937"/>
            <a:ext cx="2255746" cy="1477328"/>
          </a:xfrm>
          <a:prstGeom prst="rect">
            <a:avLst/>
          </a:prstGeom>
          <a:noFill/>
        </p:spPr>
        <p:txBody>
          <a:bodyPr wrap="none" rtlCol="0">
            <a:spAutoFit/>
          </a:bodyPr>
          <a:lstStyle/>
          <a:p>
            <a:pPr algn="just"/>
            <a:r>
              <a:rPr lang="en-US" dirty="0">
                <a:latin typeface="Times New Roman" panose="02020603050405020304" pitchFamily="18" charset="0"/>
                <a:cs typeface="Times New Roman" panose="02020603050405020304" pitchFamily="18" charset="0"/>
              </a:rPr>
              <a:t>FAISAL ASLAM</a:t>
            </a:r>
          </a:p>
          <a:p>
            <a:pPr algn="just"/>
            <a:r>
              <a:rPr lang="en-US" dirty="0">
                <a:latin typeface="Times New Roman" panose="02020603050405020304" pitchFamily="18" charset="0"/>
                <a:cs typeface="Times New Roman" panose="02020603050405020304" pitchFamily="18" charset="0"/>
              </a:rPr>
              <a:t>MATHESH T </a:t>
            </a:r>
          </a:p>
          <a:p>
            <a:pPr algn="just"/>
            <a:r>
              <a:rPr lang="en-US" dirty="0">
                <a:latin typeface="Times New Roman" panose="02020603050405020304" pitchFamily="18" charset="0"/>
                <a:cs typeface="Times New Roman" panose="02020603050405020304" pitchFamily="18" charset="0"/>
              </a:rPr>
              <a:t>MUTHUVEL M </a:t>
            </a:r>
          </a:p>
          <a:p>
            <a:pPr algn="just"/>
            <a:r>
              <a:rPr lang="en-US" dirty="0">
                <a:latin typeface="Times New Roman" panose="02020603050405020304" pitchFamily="18" charset="0"/>
                <a:cs typeface="Times New Roman" panose="02020603050405020304" pitchFamily="18" charset="0"/>
              </a:rPr>
              <a:t>SURESH KUMAR C </a:t>
            </a:r>
          </a:p>
          <a:p>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7B5C74F-7CFA-4F20-A180-1C398DC11DD1}"/>
              </a:ext>
            </a:extLst>
          </p:cNvPr>
          <p:cNvSpPr txBox="1"/>
          <p:nvPr/>
        </p:nvSpPr>
        <p:spPr>
          <a:xfrm>
            <a:off x="7669333" y="4640937"/>
            <a:ext cx="1569660" cy="1477328"/>
          </a:xfrm>
          <a:prstGeom prst="rect">
            <a:avLst/>
          </a:prstGeom>
          <a:noFill/>
        </p:spPr>
        <p:txBody>
          <a:bodyPr wrap="none" rtlCol="0">
            <a:spAutoFit/>
          </a:bodyPr>
          <a:lstStyle/>
          <a:p>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950519106004</a:t>
            </a:r>
            <a:b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b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950519106015</a:t>
            </a:r>
            <a:b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b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950519106019</a:t>
            </a:r>
            <a:b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br>
            <a:r>
              <a:rPr kumimoji="0" lang="en-US" sz="1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950519106034</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D1808A9-E76D-4264-82CE-1074A38265A2}"/>
              </a:ext>
            </a:extLst>
          </p:cNvPr>
          <p:cNvSpPr txBox="1"/>
          <p:nvPr/>
        </p:nvSpPr>
        <p:spPr>
          <a:xfrm flipH="1">
            <a:off x="10224761" y="6304002"/>
            <a:ext cx="210693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DATE:17/05/2023</a:t>
            </a:r>
          </a:p>
        </p:txBody>
      </p:sp>
      <p:sp>
        <p:nvSpPr>
          <p:cNvPr id="7" name="TextBox 6">
            <a:extLst>
              <a:ext uri="{FF2B5EF4-FFF2-40B4-BE49-F238E27FC236}">
                <a16:creationId xmlns:a16="http://schemas.microsoft.com/office/drawing/2014/main" id="{19CC632D-8636-4A3F-B534-BC774DDDFA98}"/>
              </a:ext>
            </a:extLst>
          </p:cNvPr>
          <p:cNvSpPr txBox="1"/>
          <p:nvPr/>
        </p:nvSpPr>
        <p:spPr>
          <a:xfrm>
            <a:off x="5741657" y="6403896"/>
            <a:ext cx="226694" cy="369332"/>
          </a:xfrm>
          <a:prstGeom prst="rect">
            <a:avLst/>
          </a:prstGeom>
          <a:noFill/>
        </p:spPr>
        <p:txBody>
          <a:bodyPr wrap="square" rtlCol="0">
            <a:spAutoFit/>
          </a:bodyPr>
          <a:lstStyle/>
          <a:p>
            <a:r>
              <a:rPr lang="en-US" dirty="0"/>
              <a:t>2</a:t>
            </a:r>
          </a:p>
        </p:txBody>
      </p:sp>
      <p:pic>
        <p:nvPicPr>
          <p:cNvPr id="11" name="Google Shape;140;p1">
            <a:extLst>
              <a:ext uri="{FF2B5EF4-FFF2-40B4-BE49-F238E27FC236}">
                <a16:creationId xmlns:a16="http://schemas.microsoft.com/office/drawing/2014/main" id="{A70EE3C7-6DBC-4B24-982C-90C3CB7872EC}"/>
              </a:ext>
            </a:extLst>
          </p:cNvPr>
          <p:cNvPicPr preferRelativeResize="0"/>
          <p:nvPr/>
        </p:nvPicPr>
        <p:blipFill rotWithShape="1">
          <a:blip r:embed="rId3">
            <a:alphaModFix/>
          </a:blip>
          <a:srcRect/>
          <a:stretch/>
        </p:blipFill>
        <p:spPr>
          <a:xfrm>
            <a:off x="681318" y="258879"/>
            <a:ext cx="1577788" cy="1354768"/>
          </a:xfrm>
          <a:prstGeom prst="rect">
            <a:avLst/>
          </a:prstGeom>
          <a:noFill/>
          <a:ln>
            <a:noFill/>
          </a:ln>
        </p:spPr>
      </p:pic>
    </p:spTree>
    <p:extLst>
      <p:ext uri="{BB962C8B-B14F-4D97-AF65-F5344CB8AC3E}">
        <p14:creationId xmlns:p14="http://schemas.microsoft.com/office/powerpoint/2010/main" val="356597726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A7B0F5-B791-4FDA-9B25-55BEBCAF0DAC}"/>
              </a:ext>
            </a:extLst>
          </p:cNvPr>
          <p:cNvSpPr txBox="1"/>
          <p:nvPr/>
        </p:nvSpPr>
        <p:spPr>
          <a:xfrm>
            <a:off x="1352550" y="246069"/>
            <a:ext cx="8705850" cy="830997"/>
          </a:xfrm>
          <a:prstGeom prst="rect">
            <a:avLst/>
          </a:prstGeom>
          <a:noFill/>
        </p:spPr>
        <p:txBody>
          <a:bodyPr wrap="square" rtlCol="0">
            <a:spAutoFit/>
          </a:bodyPr>
          <a:lstStyle/>
          <a:p>
            <a:r>
              <a:rPr lang="en-US" sz="4800" b="1" dirty="0">
                <a:solidFill>
                  <a:srgbClr val="FF0000"/>
                </a:solidFill>
                <a:latin typeface="Times New Roman" panose="02020603050405020304" pitchFamily="18" charset="0"/>
                <a:cs typeface="Times New Roman" panose="02020603050405020304" pitchFamily="18" charset="0"/>
              </a:rPr>
              <a:t>RESULTS</a:t>
            </a:r>
          </a:p>
        </p:txBody>
      </p:sp>
      <p:sp>
        <p:nvSpPr>
          <p:cNvPr id="3" name="TextBox 2">
            <a:extLst>
              <a:ext uri="{FF2B5EF4-FFF2-40B4-BE49-F238E27FC236}">
                <a16:creationId xmlns:a16="http://schemas.microsoft.com/office/drawing/2014/main" id="{9E8F1B61-4C01-4C14-9A73-A0FA33ADA445}"/>
              </a:ext>
            </a:extLst>
          </p:cNvPr>
          <p:cNvSpPr txBox="1"/>
          <p:nvPr/>
        </p:nvSpPr>
        <p:spPr>
          <a:xfrm>
            <a:off x="5447071" y="6371303"/>
            <a:ext cx="983226" cy="369332"/>
          </a:xfrm>
          <a:prstGeom prst="rect">
            <a:avLst/>
          </a:prstGeom>
          <a:noFill/>
        </p:spPr>
        <p:txBody>
          <a:bodyPr wrap="square" rtlCol="0">
            <a:spAutoFit/>
          </a:bodyPr>
          <a:lstStyle/>
          <a:p>
            <a:r>
              <a:rPr lang="en-IN" dirty="0"/>
              <a:t>20</a:t>
            </a:r>
          </a:p>
        </p:txBody>
      </p:sp>
      <p:sp>
        <p:nvSpPr>
          <p:cNvPr id="5" name="TextBox 4">
            <a:extLst>
              <a:ext uri="{FF2B5EF4-FFF2-40B4-BE49-F238E27FC236}">
                <a16:creationId xmlns:a16="http://schemas.microsoft.com/office/drawing/2014/main" id="{866C16D2-6816-4A9C-9CDC-FFAE2153889B}"/>
              </a:ext>
            </a:extLst>
          </p:cNvPr>
          <p:cNvSpPr txBox="1"/>
          <p:nvPr/>
        </p:nvSpPr>
        <p:spPr>
          <a:xfrm>
            <a:off x="10058400" y="6253316"/>
            <a:ext cx="204511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DATE:17/05/2023</a:t>
            </a:r>
          </a:p>
          <a:p>
            <a:endParaRPr lang="en-IN" dirty="0"/>
          </a:p>
        </p:txBody>
      </p:sp>
      <p:sp>
        <p:nvSpPr>
          <p:cNvPr id="7" name="TextBox 6">
            <a:extLst>
              <a:ext uri="{FF2B5EF4-FFF2-40B4-BE49-F238E27FC236}">
                <a16:creationId xmlns:a16="http://schemas.microsoft.com/office/drawing/2014/main" id="{FA9B7DCE-ABEC-4B00-ABDF-CADB2D1CDB93}"/>
              </a:ext>
            </a:extLst>
          </p:cNvPr>
          <p:cNvSpPr txBox="1"/>
          <p:nvPr/>
        </p:nvSpPr>
        <p:spPr>
          <a:xfrm>
            <a:off x="2380367" y="1000299"/>
            <a:ext cx="7128875"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These are the outputs screenshots of our Project</a:t>
            </a:r>
          </a:p>
        </p:txBody>
      </p:sp>
      <p:sp>
        <p:nvSpPr>
          <p:cNvPr id="8" name="TextBox 7">
            <a:extLst>
              <a:ext uri="{FF2B5EF4-FFF2-40B4-BE49-F238E27FC236}">
                <a16:creationId xmlns:a16="http://schemas.microsoft.com/office/drawing/2014/main" id="{F743E53F-EF7C-42D1-B518-6E9B1B4A1586}"/>
              </a:ext>
            </a:extLst>
          </p:cNvPr>
          <p:cNvSpPr txBox="1"/>
          <p:nvPr/>
        </p:nvSpPr>
        <p:spPr>
          <a:xfrm>
            <a:off x="1581710" y="1497773"/>
            <a:ext cx="9668416"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If it is healthy image Displayed as “HEALTHY LEAF” in command window</a:t>
            </a:r>
          </a:p>
        </p:txBody>
      </p:sp>
      <p:pic>
        <p:nvPicPr>
          <p:cNvPr id="10" name="Picture 9">
            <a:extLst>
              <a:ext uri="{FF2B5EF4-FFF2-40B4-BE49-F238E27FC236}">
                <a16:creationId xmlns:a16="http://schemas.microsoft.com/office/drawing/2014/main" id="{12D39395-B143-4AFD-9631-266B9B5FF2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332" y="1944226"/>
            <a:ext cx="10036549" cy="4291598"/>
          </a:xfrm>
          <a:prstGeom prst="rect">
            <a:avLst/>
          </a:prstGeom>
        </p:spPr>
      </p:pic>
    </p:spTree>
    <p:extLst>
      <p:ext uri="{BB962C8B-B14F-4D97-AF65-F5344CB8AC3E}">
        <p14:creationId xmlns:p14="http://schemas.microsoft.com/office/powerpoint/2010/main" val="996387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1C520F-6944-4523-91EB-462FD02312A9}"/>
              </a:ext>
            </a:extLst>
          </p:cNvPr>
          <p:cNvSpPr txBox="1"/>
          <p:nvPr/>
        </p:nvSpPr>
        <p:spPr>
          <a:xfrm>
            <a:off x="5447071" y="6371303"/>
            <a:ext cx="983226" cy="369332"/>
          </a:xfrm>
          <a:prstGeom prst="rect">
            <a:avLst/>
          </a:prstGeom>
          <a:noFill/>
        </p:spPr>
        <p:txBody>
          <a:bodyPr wrap="square" rtlCol="0">
            <a:spAutoFit/>
          </a:bodyPr>
          <a:lstStyle/>
          <a:p>
            <a:r>
              <a:rPr lang="en-IN" dirty="0"/>
              <a:t>21</a:t>
            </a:r>
          </a:p>
        </p:txBody>
      </p:sp>
      <p:sp>
        <p:nvSpPr>
          <p:cNvPr id="3" name="TextBox 2">
            <a:extLst>
              <a:ext uri="{FF2B5EF4-FFF2-40B4-BE49-F238E27FC236}">
                <a16:creationId xmlns:a16="http://schemas.microsoft.com/office/drawing/2014/main" id="{A96A217B-E1C7-4964-9871-B43328FA8370}"/>
              </a:ext>
            </a:extLst>
          </p:cNvPr>
          <p:cNvSpPr txBox="1"/>
          <p:nvPr/>
        </p:nvSpPr>
        <p:spPr>
          <a:xfrm>
            <a:off x="10058400" y="6253316"/>
            <a:ext cx="204511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DATE:17/05/2023</a:t>
            </a:r>
          </a:p>
          <a:p>
            <a:endParaRPr lang="en-IN" dirty="0"/>
          </a:p>
        </p:txBody>
      </p:sp>
      <p:sp>
        <p:nvSpPr>
          <p:cNvPr id="4" name="TextBox 3">
            <a:extLst>
              <a:ext uri="{FF2B5EF4-FFF2-40B4-BE49-F238E27FC236}">
                <a16:creationId xmlns:a16="http://schemas.microsoft.com/office/drawing/2014/main" id="{E80666C9-1254-4128-A4D2-8F2DF24A8CB0}"/>
              </a:ext>
            </a:extLst>
          </p:cNvPr>
          <p:cNvSpPr txBox="1"/>
          <p:nvPr/>
        </p:nvSpPr>
        <p:spPr>
          <a:xfrm>
            <a:off x="1210235" y="519953"/>
            <a:ext cx="11062644"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If it is unhealthy It Displayed with its diseases name in command window  </a:t>
            </a:r>
          </a:p>
        </p:txBody>
      </p:sp>
      <p:pic>
        <p:nvPicPr>
          <p:cNvPr id="6" name="Picture 5">
            <a:extLst>
              <a:ext uri="{FF2B5EF4-FFF2-40B4-BE49-F238E27FC236}">
                <a16:creationId xmlns:a16="http://schemas.microsoft.com/office/drawing/2014/main" id="{5030F11B-798D-44AB-83B0-404E69938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0235" y="1118220"/>
            <a:ext cx="9152965" cy="5148543"/>
          </a:xfrm>
          <a:prstGeom prst="rect">
            <a:avLst/>
          </a:prstGeom>
        </p:spPr>
      </p:pic>
    </p:spTree>
    <p:extLst>
      <p:ext uri="{BB962C8B-B14F-4D97-AF65-F5344CB8AC3E}">
        <p14:creationId xmlns:p14="http://schemas.microsoft.com/office/powerpoint/2010/main" val="2449280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87DC8C-62F6-40EF-99C3-E3E29BDF53E8}"/>
              </a:ext>
            </a:extLst>
          </p:cNvPr>
          <p:cNvSpPr txBox="1"/>
          <p:nvPr/>
        </p:nvSpPr>
        <p:spPr>
          <a:xfrm>
            <a:off x="1102658" y="559833"/>
            <a:ext cx="8705850" cy="830997"/>
          </a:xfrm>
          <a:prstGeom prst="rect">
            <a:avLst/>
          </a:prstGeom>
          <a:noFill/>
        </p:spPr>
        <p:txBody>
          <a:bodyPr wrap="square" rtlCol="0">
            <a:spAutoFit/>
          </a:bodyPr>
          <a:lstStyle/>
          <a:p>
            <a:r>
              <a:rPr lang="en-US" sz="4800" b="1" dirty="0">
                <a:solidFill>
                  <a:srgbClr val="FF0000"/>
                </a:solidFill>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D2BD612B-BAD7-4DFC-92CA-0634462BC0BD}"/>
              </a:ext>
            </a:extLst>
          </p:cNvPr>
          <p:cNvSpPr txBox="1"/>
          <p:nvPr/>
        </p:nvSpPr>
        <p:spPr>
          <a:xfrm>
            <a:off x="5447071" y="6371303"/>
            <a:ext cx="983226" cy="369332"/>
          </a:xfrm>
          <a:prstGeom prst="rect">
            <a:avLst/>
          </a:prstGeom>
          <a:noFill/>
        </p:spPr>
        <p:txBody>
          <a:bodyPr wrap="square" rtlCol="0">
            <a:spAutoFit/>
          </a:bodyPr>
          <a:lstStyle/>
          <a:p>
            <a:r>
              <a:rPr lang="en-IN" dirty="0"/>
              <a:t>22</a:t>
            </a:r>
          </a:p>
        </p:txBody>
      </p:sp>
      <p:sp>
        <p:nvSpPr>
          <p:cNvPr id="4" name="TextBox 3">
            <a:extLst>
              <a:ext uri="{FF2B5EF4-FFF2-40B4-BE49-F238E27FC236}">
                <a16:creationId xmlns:a16="http://schemas.microsoft.com/office/drawing/2014/main" id="{087C46B3-8AE3-48EB-B557-9A05BF744FBD}"/>
              </a:ext>
            </a:extLst>
          </p:cNvPr>
          <p:cNvSpPr txBox="1"/>
          <p:nvPr/>
        </p:nvSpPr>
        <p:spPr>
          <a:xfrm>
            <a:off x="10058400" y="6253316"/>
            <a:ext cx="204511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DATE:17/05/2023</a:t>
            </a:r>
          </a:p>
          <a:p>
            <a:endParaRPr lang="en-IN" dirty="0"/>
          </a:p>
        </p:txBody>
      </p:sp>
      <p:sp>
        <p:nvSpPr>
          <p:cNvPr id="5" name="TextBox 4">
            <a:extLst>
              <a:ext uri="{FF2B5EF4-FFF2-40B4-BE49-F238E27FC236}">
                <a16:creationId xmlns:a16="http://schemas.microsoft.com/office/drawing/2014/main" id="{CF656596-6756-41A5-BACA-76E4310E2375}"/>
              </a:ext>
            </a:extLst>
          </p:cNvPr>
          <p:cNvSpPr txBox="1"/>
          <p:nvPr/>
        </p:nvSpPr>
        <p:spPr>
          <a:xfrm>
            <a:off x="1102658" y="1963271"/>
            <a:ext cx="10192871" cy="3108543"/>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	Paddy leaf disease detection using image processing has successfully developed a method to identify diseases in paddy leaf images. By utilizing advanced image segmentation techniques, the project has achieved improved accuracy compared to traditional methods. This work has the potential to greatly benefit agriculture by enabling early disease detection and effective management practices, ultimately leading to healthier crops and increased yields.</a:t>
            </a:r>
          </a:p>
        </p:txBody>
      </p:sp>
    </p:spTree>
    <p:extLst>
      <p:ext uri="{BB962C8B-B14F-4D97-AF65-F5344CB8AC3E}">
        <p14:creationId xmlns:p14="http://schemas.microsoft.com/office/powerpoint/2010/main" val="3050744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99A2D4-C7F9-4196-83E3-D52848733847}"/>
              </a:ext>
            </a:extLst>
          </p:cNvPr>
          <p:cNvSpPr txBox="1"/>
          <p:nvPr/>
        </p:nvSpPr>
        <p:spPr>
          <a:xfrm>
            <a:off x="1102658" y="559833"/>
            <a:ext cx="8705850" cy="830997"/>
          </a:xfrm>
          <a:prstGeom prst="rect">
            <a:avLst/>
          </a:prstGeom>
          <a:noFill/>
        </p:spPr>
        <p:txBody>
          <a:bodyPr wrap="square" rtlCol="0">
            <a:spAutoFit/>
          </a:bodyPr>
          <a:lstStyle/>
          <a:p>
            <a:r>
              <a:rPr lang="en-US" sz="4800" b="1" dirty="0">
                <a:solidFill>
                  <a:srgbClr val="FF0000"/>
                </a:solidFill>
                <a:latin typeface="Times New Roman" panose="02020603050405020304" pitchFamily="18" charset="0"/>
                <a:cs typeface="Times New Roman" panose="02020603050405020304" pitchFamily="18" charset="0"/>
              </a:rPr>
              <a:t>FUTURE SCOPE</a:t>
            </a:r>
          </a:p>
        </p:txBody>
      </p:sp>
      <p:sp>
        <p:nvSpPr>
          <p:cNvPr id="3" name="TextBox 2">
            <a:extLst>
              <a:ext uri="{FF2B5EF4-FFF2-40B4-BE49-F238E27FC236}">
                <a16:creationId xmlns:a16="http://schemas.microsoft.com/office/drawing/2014/main" id="{D69E1C9F-5A7C-415D-A733-C2EABCAA79DE}"/>
              </a:ext>
            </a:extLst>
          </p:cNvPr>
          <p:cNvSpPr txBox="1"/>
          <p:nvPr/>
        </p:nvSpPr>
        <p:spPr>
          <a:xfrm>
            <a:off x="1315933" y="1712258"/>
            <a:ext cx="9888070" cy="4154984"/>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 future scope of this project includes further refinement and</a:t>
            </a:r>
          </a:p>
          <a:p>
            <a:r>
              <a:rPr lang="en-US" sz="2400" dirty="0">
                <a:latin typeface="Times New Roman" panose="02020603050405020304" pitchFamily="18" charset="0"/>
                <a:cs typeface="Times New Roman" panose="02020603050405020304" pitchFamily="18" charset="0"/>
              </a:rPr>
              <a:t>optimization of the algorithms and models used for paddy leaf disease detection. </a:t>
            </a:r>
          </a:p>
          <a:p>
            <a:r>
              <a:rPr lang="en-US" sz="2400" dirty="0">
                <a:latin typeface="Times New Roman" panose="02020603050405020304" pitchFamily="18" charset="0"/>
                <a:cs typeface="Times New Roman" panose="02020603050405020304" pitchFamily="18" charset="0"/>
              </a:rPr>
              <a:t>	Additionally, the system could be expanded to include more types of plant diseases and to work with a wider range of plant species. This would make the system even more useful for researchers and farmers worldwide. Furthermore, the system could be integrated with other agricultural technologies, such as drones or sensors, to provide a more comprehensive and accurate analysis of plant health. Overall, this project lays the groundwork for further advancements in automated plant disease detection and agricultural technology.</a:t>
            </a:r>
          </a:p>
        </p:txBody>
      </p:sp>
      <p:sp>
        <p:nvSpPr>
          <p:cNvPr id="4" name="TextBox 3">
            <a:extLst>
              <a:ext uri="{FF2B5EF4-FFF2-40B4-BE49-F238E27FC236}">
                <a16:creationId xmlns:a16="http://schemas.microsoft.com/office/drawing/2014/main" id="{7BEE4C6C-45E1-43B7-9322-180E803B92C7}"/>
              </a:ext>
            </a:extLst>
          </p:cNvPr>
          <p:cNvSpPr txBox="1"/>
          <p:nvPr/>
        </p:nvSpPr>
        <p:spPr>
          <a:xfrm>
            <a:off x="10058400" y="6253316"/>
            <a:ext cx="204511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DATE:17/05/2023</a:t>
            </a:r>
          </a:p>
          <a:p>
            <a:endParaRPr lang="en-IN" dirty="0"/>
          </a:p>
        </p:txBody>
      </p:sp>
      <p:sp>
        <p:nvSpPr>
          <p:cNvPr id="5" name="TextBox 4">
            <a:extLst>
              <a:ext uri="{FF2B5EF4-FFF2-40B4-BE49-F238E27FC236}">
                <a16:creationId xmlns:a16="http://schemas.microsoft.com/office/drawing/2014/main" id="{33A64B44-3370-4B6F-9402-AB6790AB98CE}"/>
              </a:ext>
            </a:extLst>
          </p:cNvPr>
          <p:cNvSpPr txBox="1"/>
          <p:nvPr/>
        </p:nvSpPr>
        <p:spPr>
          <a:xfrm>
            <a:off x="5447071" y="6371303"/>
            <a:ext cx="983226" cy="369332"/>
          </a:xfrm>
          <a:prstGeom prst="rect">
            <a:avLst/>
          </a:prstGeom>
          <a:noFill/>
        </p:spPr>
        <p:txBody>
          <a:bodyPr wrap="square" rtlCol="0">
            <a:spAutoFit/>
          </a:bodyPr>
          <a:lstStyle/>
          <a:p>
            <a:r>
              <a:rPr lang="en-IN" dirty="0"/>
              <a:t>23</a:t>
            </a:r>
          </a:p>
        </p:txBody>
      </p:sp>
    </p:spTree>
    <p:extLst>
      <p:ext uri="{BB962C8B-B14F-4D97-AF65-F5344CB8AC3E}">
        <p14:creationId xmlns:p14="http://schemas.microsoft.com/office/powerpoint/2010/main" val="4153879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69A85A-965D-4DCE-AB6F-464D768ECC8D}"/>
              </a:ext>
            </a:extLst>
          </p:cNvPr>
          <p:cNvSpPr txBox="1"/>
          <p:nvPr/>
        </p:nvSpPr>
        <p:spPr>
          <a:xfrm>
            <a:off x="1666876" y="542923"/>
            <a:ext cx="7058024" cy="830997"/>
          </a:xfrm>
          <a:prstGeom prst="rect">
            <a:avLst/>
          </a:prstGeom>
          <a:noFill/>
        </p:spPr>
        <p:txBody>
          <a:bodyPr wrap="square" rtlCol="0">
            <a:spAutoFit/>
          </a:bodyPr>
          <a:lstStyle/>
          <a:p>
            <a:r>
              <a:rPr lang="en-US" sz="4800" dirty="0">
                <a:solidFill>
                  <a:srgbClr val="FF0000"/>
                </a:solidFill>
                <a:latin typeface="Times New Roman" panose="02020603050405020304" pitchFamily="18" charset="0"/>
                <a:cs typeface="Times New Roman" panose="02020603050405020304" pitchFamily="18" charset="0"/>
              </a:rPr>
              <a:t>REFERENCE</a:t>
            </a:r>
          </a:p>
        </p:txBody>
      </p:sp>
      <p:pic>
        <p:nvPicPr>
          <p:cNvPr id="4" name="Picture 3">
            <a:extLst>
              <a:ext uri="{FF2B5EF4-FFF2-40B4-BE49-F238E27FC236}">
                <a16:creationId xmlns:a16="http://schemas.microsoft.com/office/drawing/2014/main" id="{3279DC50-5E01-4BFD-9C22-F765CB7FC77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775188" y="165048"/>
            <a:ext cx="2911988" cy="1586745"/>
          </a:xfrm>
          <a:prstGeom prst="rect">
            <a:avLst/>
          </a:prstGeom>
        </p:spPr>
      </p:pic>
      <p:sp>
        <p:nvSpPr>
          <p:cNvPr id="3" name="TextBox 2">
            <a:extLst>
              <a:ext uri="{FF2B5EF4-FFF2-40B4-BE49-F238E27FC236}">
                <a16:creationId xmlns:a16="http://schemas.microsoft.com/office/drawing/2014/main" id="{493C1432-7136-476C-A263-F3F7E5243CE7}"/>
              </a:ext>
            </a:extLst>
          </p:cNvPr>
          <p:cNvSpPr txBox="1"/>
          <p:nvPr/>
        </p:nvSpPr>
        <p:spPr>
          <a:xfrm>
            <a:off x="5553075" y="6600825"/>
            <a:ext cx="45719" cy="369332"/>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BD029EB3-0DB2-458F-BC38-76EF605941CF}"/>
              </a:ext>
            </a:extLst>
          </p:cNvPr>
          <p:cNvSpPr txBox="1"/>
          <p:nvPr/>
        </p:nvSpPr>
        <p:spPr>
          <a:xfrm>
            <a:off x="5893828" y="6419993"/>
            <a:ext cx="943034" cy="369332"/>
          </a:xfrm>
          <a:prstGeom prst="rect">
            <a:avLst/>
          </a:prstGeom>
          <a:noFill/>
        </p:spPr>
        <p:txBody>
          <a:bodyPr wrap="square" rtlCol="0">
            <a:spAutoFit/>
          </a:bodyPr>
          <a:lstStyle/>
          <a:p>
            <a:r>
              <a:rPr lang="en-US" dirty="0"/>
              <a:t>24</a:t>
            </a:r>
          </a:p>
        </p:txBody>
      </p:sp>
      <p:sp>
        <p:nvSpPr>
          <p:cNvPr id="5" name="TextBox 4">
            <a:extLst>
              <a:ext uri="{FF2B5EF4-FFF2-40B4-BE49-F238E27FC236}">
                <a16:creationId xmlns:a16="http://schemas.microsoft.com/office/drawing/2014/main" id="{753C36A5-777D-41BB-BDF4-287787D9D5A6}"/>
              </a:ext>
            </a:extLst>
          </p:cNvPr>
          <p:cNvSpPr txBox="1"/>
          <p:nvPr/>
        </p:nvSpPr>
        <p:spPr>
          <a:xfrm>
            <a:off x="1755102" y="2006196"/>
            <a:ext cx="9494707" cy="4240841"/>
          </a:xfrm>
          <a:prstGeom prst="rect">
            <a:avLst/>
          </a:prstGeom>
          <a:noFill/>
        </p:spPr>
        <p:txBody>
          <a:bodyPr wrap="square" rtlCol="0">
            <a:spAutoFit/>
          </a:bodyPr>
          <a:lstStyle/>
          <a:p>
            <a:pPr marL="342900" indent="-342900">
              <a:lnSpc>
                <a:spcPct val="150000"/>
              </a:lnSpc>
              <a:buFont typeface="+mj-lt"/>
              <a:buAutoNum type="arabicPeriod"/>
            </a:pPr>
            <a:r>
              <a:rPr lang="en-US" sz="2000" b="1" dirty="0" err="1"/>
              <a:t>Amritha</a:t>
            </a:r>
            <a:r>
              <a:rPr lang="en-US" sz="2000" b="1" dirty="0"/>
              <a:t> </a:t>
            </a:r>
            <a:r>
              <a:rPr lang="en-US" sz="2000" b="1" dirty="0" err="1"/>
              <a:t>Haridasan</a:t>
            </a:r>
            <a:r>
              <a:rPr lang="en-US" sz="2000" b="1" dirty="0"/>
              <a:t>, </a:t>
            </a:r>
            <a:r>
              <a:rPr lang="en-US" sz="2000" b="1" dirty="0" err="1"/>
              <a:t>Jeena</a:t>
            </a:r>
            <a:r>
              <a:rPr lang="en-US" sz="2000" b="1" dirty="0"/>
              <a:t> Thomas &amp; </a:t>
            </a:r>
            <a:r>
              <a:rPr lang="en-US" sz="2000" b="1" dirty="0" err="1"/>
              <a:t>Ebin</a:t>
            </a:r>
            <a:r>
              <a:rPr lang="en-US" sz="2000" b="1" dirty="0"/>
              <a:t> Deni Raj </a:t>
            </a:r>
            <a:r>
              <a:rPr lang="en-US" dirty="0"/>
              <a:t>“Deep learning system for paddy plant disease detection and classification” Environmental Monitoring and Assessment volume 195, Article number: 120 (2022).</a:t>
            </a:r>
          </a:p>
          <a:p>
            <a:pPr marL="342900" indent="-342900">
              <a:lnSpc>
                <a:spcPct val="150000"/>
              </a:lnSpc>
              <a:buFont typeface="+mj-lt"/>
              <a:buAutoNum type="arabicPeriod"/>
            </a:pPr>
            <a:r>
              <a:rPr lang="en-US" b="1" dirty="0" err="1"/>
              <a:t>Pothiyaraj</a:t>
            </a:r>
            <a:r>
              <a:rPr lang="en-US" b="1" dirty="0"/>
              <a:t> P, Sumathi S</a:t>
            </a:r>
            <a:r>
              <a:rPr lang="en-US" dirty="0"/>
              <a:t>. "Automated detection of rice plant diseases using machine learning algorithms." Computers and Electronics in Agriculture 182 (2021): 106021.</a:t>
            </a:r>
          </a:p>
          <a:p>
            <a:pPr marL="342900" indent="-342900">
              <a:lnSpc>
                <a:spcPct val="150000"/>
              </a:lnSpc>
              <a:buFont typeface="+mj-lt"/>
              <a:buAutoNum type="arabicPeriod"/>
            </a:pPr>
            <a:r>
              <a:rPr lang="en-US" b="1" dirty="0"/>
              <a:t>Sari S, </a:t>
            </a:r>
            <a:r>
              <a:rPr lang="en-US" b="1" dirty="0" err="1"/>
              <a:t>Mulyana</a:t>
            </a:r>
            <a:r>
              <a:rPr lang="en-US" b="1" dirty="0"/>
              <a:t> T, </a:t>
            </a:r>
            <a:r>
              <a:rPr lang="en-US" b="1" dirty="0" err="1"/>
              <a:t>Widiastuti</a:t>
            </a:r>
            <a:r>
              <a:rPr lang="en-US" b="1" dirty="0"/>
              <a:t> I</a:t>
            </a:r>
            <a:r>
              <a:rPr lang="en-US" dirty="0"/>
              <a:t>. "Paddy Leaf Disease Identification Using Deep Convolutional Neural Networks." 2020 International Seminar on Application for Technology of Information and Communication (</a:t>
            </a:r>
            <a:r>
              <a:rPr lang="en-US" dirty="0" err="1"/>
              <a:t>iSemantic</a:t>
            </a:r>
            <a:r>
              <a:rPr lang="en-US" dirty="0"/>
              <a:t>). IEEE, 2020</a:t>
            </a:r>
          </a:p>
          <a:p>
            <a:pPr marL="342900" indent="-342900">
              <a:lnSpc>
                <a:spcPct val="150000"/>
              </a:lnSpc>
              <a:buFont typeface="+mj-lt"/>
              <a:buAutoNum type="arabicPeriod"/>
            </a:pPr>
            <a:endParaRPr lang="en-US" dirty="0"/>
          </a:p>
        </p:txBody>
      </p:sp>
      <p:sp>
        <p:nvSpPr>
          <p:cNvPr id="8" name="TextBox 7">
            <a:extLst>
              <a:ext uri="{FF2B5EF4-FFF2-40B4-BE49-F238E27FC236}">
                <a16:creationId xmlns:a16="http://schemas.microsoft.com/office/drawing/2014/main" id="{8C7FEE2E-85EE-46E8-9144-BA8E9D0D9F2B}"/>
              </a:ext>
            </a:extLst>
          </p:cNvPr>
          <p:cNvSpPr txBox="1"/>
          <p:nvPr/>
        </p:nvSpPr>
        <p:spPr>
          <a:xfrm flipH="1">
            <a:off x="10224761" y="6193930"/>
            <a:ext cx="210693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DATE:17/05/2023</a:t>
            </a:r>
          </a:p>
        </p:txBody>
      </p:sp>
    </p:spTree>
    <p:extLst>
      <p:ext uri="{BB962C8B-B14F-4D97-AF65-F5344CB8AC3E}">
        <p14:creationId xmlns:p14="http://schemas.microsoft.com/office/powerpoint/2010/main" val="4856199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00B858-C6D9-2918-E04B-9E510915538D}"/>
              </a:ext>
            </a:extLst>
          </p:cNvPr>
          <p:cNvSpPr txBox="1"/>
          <p:nvPr/>
        </p:nvSpPr>
        <p:spPr>
          <a:xfrm>
            <a:off x="2416629" y="2644170"/>
            <a:ext cx="7744408" cy="1569660"/>
          </a:xfrm>
          <a:prstGeom prst="rect">
            <a:avLst/>
          </a:prstGeom>
          <a:noFill/>
        </p:spPr>
        <p:txBody>
          <a:bodyPr wrap="square" rtlCol="0">
            <a:spAutoFit/>
          </a:bodyPr>
          <a:lstStyle/>
          <a:p>
            <a:r>
              <a:rPr lang="en-IN" sz="9600" dirty="0">
                <a:latin typeface="Times New Roman" panose="02020603050405020304" pitchFamily="18" charset="0"/>
                <a:cs typeface="Times New Roman" panose="02020603050405020304" pitchFamily="18" charset="0"/>
              </a:rPr>
              <a:t>THANK YOU</a:t>
            </a:r>
          </a:p>
        </p:txBody>
      </p:sp>
      <p:sp>
        <p:nvSpPr>
          <p:cNvPr id="4" name="TextBox 3">
            <a:extLst>
              <a:ext uri="{FF2B5EF4-FFF2-40B4-BE49-F238E27FC236}">
                <a16:creationId xmlns:a16="http://schemas.microsoft.com/office/drawing/2014/main" id="{D1F79F6C-222A-A9D1-FC28-87AA7B2AF764}"/>
              </a:ext>
            </a:extLst>
          </p:cNvPr>
          <p:cNvSpPr txBox="1"/>
          <p:nvPr/>
        </p:nvSpPr>
        <p:spPr>
          <a:xfrm>
            <a:off x="9685542" y="6215647"/>
            <a:ext cx="2575249" cy="646331"/>
          </a:xfrm>
          <a:prstGeom prst="rect">
            <a:avLst/>
          </a:prstGeom>
          <a:noFill/>
        </p:spPr>
        <p:txBody>
          <a:bodyPr wrap="square" rtlCol="0">
            <a:spAutoFit/>
          </a:bodyPr>
          <a:lstStyle/>
          <a:p>
            <a:r>
              <a:rPr lang="en-US" sz="1800" kern="1200" dirty="0">
                <a:effectLst/>
                <a:latin typeface="Times New Roman" panose="02020603050405020304" pitchFamily="18" charset="0"/>
                <a:ea typeface="+mn-ea"/>
                <a:cs typeface="Times New Roman" panose="02020603050405020304" pitchFamily="18" charset="0"/>
              </a:rPr>
              <a:t>DATE:</a:t>
            </a:r>
            <a:r>
              <a:rPr lang="en-US" dirty="0">
                <a:latin typeface="Times New Roman" panose="02020603050405020304" pitchFamily="18" charset="0"/>
                <a:cs typeface="Times New Roman" panose="02020603050405020304" pitchFamily="18" charset="0"/>
              </a:rPr>
              <a:t>17</a:t>
            </a:r>
            <a:r>
              <a:rPr lang="en-US" sz="1800" kern="1200" dirty="0">
                <a:effectLst/>
                <a:latin typeface="Times New Roman" panose="02020603050405020304" pitchFamily="18" charset="0"/>
                <a:ea typeface="+mn-ea"/>
                <a:cs typeface="Times New Roman" panose="02020603050405020304" pitchFamily="18" charset="0"/>
              </a:rPr>
              <a:t>/05/2023</a:t>
            </a:r>
            <a:endParaRPr lang="en-IN" dirty="0">
              <a:effectLst/>
            </a:endParaRPr>
          </a:p>
          <a:p>
            <a:endParaRPr lang="en-IN" dirty="0"/>
          </a:p>
        </p:txBody>
      </p:sp>
      <p:sp>
        <p:nvSpPr>
          <p:cNvPr id="3" name="TextBox 2">
            <a:extLst>
              <a:ext uri="{FF2B5EF4-FFF2-40B4-BE49-F238E27FC236}">
                <a16:creationId xmlns:a16="http://schemas.microsoft.com/office/drawing/2014/main" id="{58D3E044-BE2C-B75A-CB2F-DE23F710E491}"/>
              </a:ext>
            </a:extLst>
          </p:cNvPr>
          <p:cNvSpPr txBox="1"/>
          <p:nvPr/>
        </p:nvSpPr>
        <p:spPr>
          <a:xfrm>
            <a:off x="5094514" y="6354147"/>
            <a:ext cx="877078" cy="369332"/>
          </a:xfrm>
          <a:prstGeom prst="rect">
            <a:avLst/>
          </a:prstGeom>
          <a:noFill/>
        </p:spPr>
        <p:txBody>
          <a:bodyPr wrap="square" rtlCol="0">
            <a:spAutoFit/>
          </a:bodyPr>
          <a:lstStyle/>
          <a:p>
            <a:r>
              <a:rPr lang="en-IN" dirty="0"/>
              <a:t>25</a:t>
            </a:r>
          </a:p>
        </p:txBody>
      </p:sp>
    </p:spTree>
    <p:extLst>
      <p:ext uri="{BB962C8B-B14F-4D97-AF65-F5344CB8AC3E}">
        <p14:creationId xmlns:p14="http://schemas.microsoft.com/office/powerpoint/2010/main" val="10505590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BFF975-B4AF-29C8-4181-488E6DC0A42B}"/>
              </a:ext>
            </a:extLst>
          </p:cNvPr>
          <p:cNvSpPr txBox="1"/>
          <p:nvPr/>
        </p:nvSpPr>
        <p:spPr>
          <a:xfrm>
            <a:off x="1897627" y="707922"/>
            <a:ext cx="10225548"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OUTLINE</a:t>
            </a:r>
            <a:endParaRPr lang="en-IN" sz="2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BB16E84-3B64-D7DC-008E-AB862F73489E}"/>
              </a:ext>
            </a:extLst>
          </p:cNvPr>
          <p:cNvSpPr txBox="1"/>
          <p:nvPr/>
        </p:nvSpPr>
        <p:spPr>
          <a:xfrm>
            <a:off x="3007804" y="1421051"/>
            <a:ext cx="8131277" cy="5632311"/>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ABSTRACT</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INTRODUCTION</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OBJECTIVE</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METHODOLOGY</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REQUIREMENTS</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IMPLEMENTATION</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RESULTS</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CONCLUSION</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FUTURE SCOPE</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REFERENCE</a:t>
            </a:r>
          </a:p>
          <a:p>
            <a:pPr marL="285750" indent="-28575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FFF11EA-DC70-099F-4696-A7A90A3489ED}"/>
              </a:ext>
            </a:extLst>
          </p:cNvPr>
          <p:cNvSpPr txBox="1"/>
          <p:nvPr/>
        </p:nvSpPr>
        <p:spPr>
          <a:xfrm>
            <a:off x="9820691" y="6346045"/>
            <a:ext cx="2930014" cy="646331"/>
          </a:xfrm>
          <a:prstGeom prst="rect">
            <a:avLst/>
          </a:prstGeom>
          <a:noFill/>
        </p:spPr>
        <p:txBody>
          <a:bodyPr wrap="square" rtlCol="0">
            <a:spAutoFit/>
          </a:bodyPr>
          <a:lstStyle/>
          <a:p>
            <a:r>
              <a:rPr lang="en-IN" dirty="0"/>
              <a:t>DATE: 17/05/2023</a:t>
            </a:r>
          </a:p>
          <a:p>
            <a:endParaRPr lang="en-IN" dirty="0"/>
          </a:p>
        </p:txBody>
      </p:sp>
      <p:sp>
        <p:nvSpPr>
          <p:cNvPr id="6" name="TextBox 5">
            <a:extLst>
              <a:ext uri="{FF2B5EF4-FFF2-40B4-BE49-F238E27FC236}">
                <a16:creationId xmlns:a16="http://schemas.microsoft.com/office/drawing/2014/main" id="{4897E0DD-7E1B-0153-ECD2-EBDE876A3BA1}"/>
              </a:ext>
            </a:extLst>
          </p:cNvPr>
          <p:cNvSpPr txBox="1"/>
          <p:nvPr/>
        </p:nvSpPr>
        <p:spPr>
          <a:xfrm>
            <a:off x="5476568" y="6299879"/>
            <a:ext cx="934064" cy="369332"/>
          </a:xfrm>
          <a:prstGeom prst="rect">
            <a:avLst/>
          </a:prstGeom>
          <a:noFill/>
        </p:spPr>
        <p:txBody>
          <a:bodyPr wrap="square" rtlCol="0">
            <a:spAutoFit/>
          </a:bodyPr>
          <a:lstStyle/>
          <a:p>
            <a:r>
              <a:rPr lang="en-IN" dirty="0"/>
              <a:t>3</a:t>
            </a:r>
          </a:p>
        </p:txBody>
      </p:sp>
    </p:spTree>
    <p:extLst>
      <p:ext uri="{BB962C8B-B14F-4D97-AF65-F5344CB8AC3E}">
        <p14:creationId xmlns:p14="http://schemas.microsoft.com/office/powerpoint/2010/main" val="2968676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7D0B46-D36F-4B91-802C-30C99FB597A0}"/>
              </a:ext>
            </a:extLst>
          </p:cNvPr>
          <p:cNvSpPr txBox="1"/>
          <p:nvPr/>
        </p:nvSpPr>
        <p:spPr>
          <a:xfrm>
            <a:off x="1676400" y="529972"/>
            <a:ext cx="8686800" cy="830997"/>
          </a:xfrm>
          <a:prstGeom prst="rect">
            <a:avLst/>
          </a:prstGeom>
          <a:noFill/>
        </p:spPr>
        <p:txBody>
          <a:bodyPr wrap="square" rtlCol="0">
            <a:spAutoFit/>
          </a:bodyPr>
          <a:lstStyle/>
          <a:p>
            <a:r>
              <a:rPr lang="en-US" sz="4800" b="1" dirty="0">
                <a:solidFill>
                  <a:srgbClr val="FF0000"/>
                </a:solidFill>
                <a:latin typeface="Times New Roman" panose="02020603050405020304" pitchFamily="18" charset="0"/>
                <a:cs typeface="Times New Roman" panose="02020603050405020304" pitchFamily="18" charset="0"/>
              </a:rPr>
              <a:t>ABSTRACT</a:t>
            </a:r>
          </a:p>
        </p:txBody>
      </p:sp>
      <p:sp>
        <p:nvSpPr>
          <p:cNvPr id="3" name="TextBox 2">
            <a:extLst>
              <a:ext uri="{FF2B5EF4-FFF2-40B4-BE49-F238E27FC236}">
                <a16:creationId xmlns:a16="http://schemas.microsoft.com/office/drawing/2014/main" id="{E1C75C93-F6C8-4E66-92CD-E09D7E9FE0C1}"/>
              </a:ext>
            </a:extLst>
          </p:cNvPr>
          <p:cNvSpPr txBox="1"/>
          <p:nvPr/>
        </p:nvSpPr>
        <p:spPr>
          <a:xfrm>
            <a:off x="5210176" y="6328028"/>
            <a:ext cx="226694" cy="369332"/>
          </a:xfrm>
          <a:prstGeom prst="rect">
            <a:avLst/>
          </a:prstGeom>
          <a:noFill/>
        </p:spPr>
        <p:txBody>
          <a:bodyPr wrap="square" rtlCol="0">
            <a:spAutoFit/>
          </a:bodyPr>
          <a:lstStyle/>
          <a:p>
            <a:r>
              <a:rPr lang="en-US" dirty="0"/>
              <a:t>4</a:t>
            </a:r>
          </a:p>
        </p:txBody>
      </p:sp>
      <p:sp>
        <p:nvSpPr>
          <p:cNvPr id="5" name="TextBox 4">
            <a:extLst>
              <a:ext uri="{FF2B5EF4-FFF2-40B4-BE49-F238E27FC236}">
                <a16:creationId xmlns:a16="http://schemas.microsoft.com/office/drawing/2014/main" id="{1C4C70D1-45FD-4D7A-9D17-E21412EA76A2}"/>
              </a:ext>
            </a:extLst>
          </p:cNvPr>
          <p:cNvSpPr txBox="1"/>
          <p:nvPr/>
        </p:nvSpPr>
        <p:spPr>
          <a:xfrm>
            <a:off x="2280570" y="1797187"/>
            <a:ext cx="9427908"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In this project, represent a method for detecting paddy leaf disease using image processing techniques.</a:t>
            </a:r>
          </a:p>
          <a:p>
            <a:r>
              <a:rPr lang="en-US" sz="2400" dirty="0">
                <a:latin typeface="Times New Roman" panose="02020603050405020304" pitchFamily="18" charset="0"/>
                <a:cs typeface="Times New Roman" panose="02020603050405020304" pitchFamily="18" charset="0"/>
              </a:rPr>
              <a:t> </a:t>
            </a:r>
          </a:p>
        </p:txBody>
      </p:sp>
      <p:sp>
        <p:nvSpPr>
          <p:cNvPr id="11" name="Arrow: Right 10">
            <a:extLst>
              <a:ext uri="{FF2B5EF4-FFF2-40B4-BE49-F238E27FC236}">
                <a16:creationId xmlns:a16="http://schemas.microsoft.com/office/drawing/2014/main" id="{BE0CEC8D-D10E-4EDC-98C1-999E6D0EFA7D}"/>
              </a:ext>
            </a:extLst>
          </p:cNvPr>
          <p:cNvSpPr/>
          <p:nvPr/>
        </p:nvSpPr>
        <p:spPr>
          <a:xfrm>
            <a:off x="1187196" y="191886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94690C2-CCA6-4955-81B9-820F755C8387}"/>
              </a:ext>
            </a:extLst>
          </p:cNvPr>
          <p:cNvSpPr txBox="1"/>
          <p:nvPr/>
        </p:nvSpPr>
        <p:spPr>
          <a:xfrm>
            <a:off x="2280570" y="3030517"/>
            <a:ext cx="9652001"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 proposed method involves capturing images of paddy leaves and   processing them to identify the presence of disease. </a:t>
            </a:r>
          </a:p>
        </p:txBody>
      </p:sp>
      <p:sp>
        <p:nvSpPr>
          <p:cNvPr id="13" name="Arrow: Right 12">
            <a:extLst>
              <a:ext uri="{FF2B5EF4-FFF2-40B4-BE49-F238E27FC236}">
                <a16:creationId xmlns:a16="http://schemas.microsoft.com/office/drawing/2014/main" id="{6755C442-4B34-4E50-A771-06B99D8DA4F6}"/>
              </a:ext>
            </a:extLst>
          </p:cNvPr>
          <p:cNvSpPr/>
          <p:nvPr/>
        </p:nvSpPr>
        <p:spPr>
          <a:xfrm>
            <a:off x="1187196" y="313483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Right 13">
            <a:extLst>
              <a:ext uri="{FF2B5EF4-FFF2-40B4-BE49-F238E27FC236}">
                <a16:creationId xmlns:a16="http://schemas.microsoft.com/office/drawing/2014/main" id="{9DA3D10F-A9A8-4193-8C3E-2600A4F36A01}"/>
              </a:ext>
            </a:extLst>
          </p:cNvPr>
          <p:cNvSpPr/>
          <p:nvPr/>
        </p:nvSpPr>
        <p:spPr>
          <a:xfrm>
            <a:off x="1196404" y="446064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350EF8E1-B54B-40AD-8FCB-B8845E4B7EE9}"/>
              </a:ext>
            </a:extLst>
          </p:cNvPr>
          <p:cNvSpPr txBox="1"/>
          <p:nvPr/>
        </p:nvSpPr>
        <p:spPr>
          <a:xfrm>
            <a:off x="2280570" y="4304514"/>
            <a:ext cx="8968742"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 proposed method will be tested on a dataset of paddy leaf images, and the result show that it can accurately detect the presence of disease in paddy leaves.</a:t>
            </a:r>
          </a:p>
        </p:txBody>
      </p:sp>
      <p:sp>
        <p:nvSpPr>
          <p:cNvPr id="10" name="TextBox 9">
            <a:extLst>
              <a:ext uri="{FF2B5EF4-FFF2-40B4-BE49-F238E27FC236}">
                <a16:creationId xmlns:a16="http://schemas.microsoft.com/office/drawing/2014/main" id="{0A11FF88-AB7A-40F6-9297-DA53DAF60E91}"/>
              </a:ext>
            </a:extLst>
          </p:cNvPr>
          <p:cNvSpPr txBox="1"/>
          <p:nvPr/>
        </p:nvSpPr>
        <p:spPr>
          <a:xfrm flipH="1">
            <a:off x="10224761" y="6193930"/>
            <a:ext cx="210693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DATE:17/05/2023</a:t>
            </a:r>
          </a:p>
        </p:txBody>
      </p:sp>
    </p:spTree>
    <p:extLst>
      <p:ext uri="{BB962C8B-B14F-4D97-AF65-F5344CB8AC3E}">
        <p14:creationId xmlns:p14="http://schemas.microsoft.com/office/powerpoint/2010/main" val="31424968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F5BE7D-FD8B-49C8-A614-3C3640CF7E5E}"/>
              </a:ext>
            </a:extLst>
          </p:cNvPr>
          <p:cNvSpPr txBox="1"/>
          <p:nvPr/>
        </p:nvSpPr>
        <p:spPr>
          <a:xfrm>
            <a:off x="950259" y="529972"/>
            <a:ext cx="8686800" cy="830997"/>
          </a:xfrm>
          <a:prstGeom prst="rect">
            <a:avLst/>
          </a:prstGeom>
          <a:noFill/>
        </p:spPr>
        <p:txBody>
          <a:bodyPr wrap="square" rtlCol="0">
            <a:spAutoFit/>
          </a:bodyPr>
          <a:lstStyle/>
          <a:p>
            <a:r>
              <a:rPr lang="en-US" sz="4800" b="1" dirty="0">
                <a:solidFill>
                  <a:srgbClr val="FF0000"/>
                </a:solidFill>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A2FD796F-1E17-4F64-9CD7-868B6A24E701}"/>
              </a:ext>
            </a:extLst>
          </p:cNvPr>
          <p:cNvSpPr txBox="1"/>
          <p:nvPr/>
        </p:nvSpPr>
        <p:spPr>
          <a:xfrm>
            <a:off x="950259" y="1434381"/>
            <a:ext cx="10291482" cy="489364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Paddy leaf diseases have become a major threat to the quality and yield of rice crops. Early detection of paddy leaf diseases is crucial in preventing significant losses in crop yield and quality. Traditional methods of detecting paddy leaf diseases rely on manual inspection, which is time-consuming and prone to errors. In recent years, image processing techniques have emerged as a promising solution for the early detection of paddy leaf diseases. Image processing allows for the automated detection and diagnosis of paddy leaf diseases, which can significantly reduce the time and effort required for disease detection. The proposed method involves capturing images of paddy leaves using a digital camera, followed by image preprocessing, feature extraction, and classification. Image pre-processing involves various image enhancement techniques to improve the quality of the images, while feature extraction involves extracting relevant features from the preprocessed images.</a:t>
            </a:r>
          </a:p>
        </p:txBody>
      </p:sp>
      <p:sp>
        <p:nvSpPr>
          <p:cNvPr id="4" name="TextBox 3">
            <a:extLst>
              <a:ext uri="{FF2B5EF4-FFF2-40B4-BE49-F238E27FC236}">
                <a16:creationId xmlns:a16="http://schemas.microsoft.com/office/drawing/2014/main" id="{5B2F3BAB-BD97-4EDC-90B1-3C78461B5F82}"/>
              </a:ext>
            </a:extLst>
          </p:cNvPr>
          <p:cNvSpPr txBox="1"/>
          <p:nvPr/>
        </p:nvSpPr>
        <p:spPr>
          <a:xfrm>
            <a:off x="5210176" y="6328028"/>
            <a:ext cx="226694" cy="369332"/>
          </a:xfrm>
          <a:prstGeom prst="rect">
            <a:avLst/>
          </a:prstGeom>
          <a:noFill/>
        </p:spPr>
        <p:txBody>
          <a:bodyPr wrap="square" rtlCol="0">
            <a:spAutoFit/>
          </a:bodyPr>
          <a:lstStyle/>
          <a:p>
            <a:r>
              <a:rPr lang="en-US" dirty="0"/>
              <a:t>5</a:t>
            </a:r>
          </a:p>
        </p:txBody>
      </p:sp>
      <p:sp>
        <p:nvSpPr>
          <p:cNvPr id="5" name="TextBox 4">
            <a:extLst>
              <a:ext uri="{FF2B5EF4-FFF2-40B4-BE49-F238E27FC236}">
                <a16:creationId xmlns:a16="http://schemas.microsoft.com/office/drawing/2014/main" id="{C84487F2-0197-4818-8B94-5599C0EDF183}"/>
              </a:ext>
            </a:extLst>
          </p:cNvPr>
          <p:cNvSpPr txBox="1"/>
          <p:nvPr/>
        </p:nvSpPr>
        <p:spPr>
          <a:xfrm flipH="1">
            <a:off x="10224761" y="6193930"/>
            <a:ext cx="210693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DATE:17/05/2023</a:t>
            </a:r>
          </a:p>
        </p:txBody>
      </p:sp>
    </p:spTree>
    <p:extLst>
      <p:ext uri="{BB962C8B-B14F-4D97-AF65-F5344CB8AC3E}">
        <p14:creationId xmlns:p14="http://schemas.microsoft.com/office/powerpoint/2010/main" val="1012673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EF9B4-B83C-4431-A9F7-C2970C1F287C}"/>
              </a:ext>
            </a:extLst>
          </p:cNvPr>
          <p:cNvSpPr txBox="1"/>
          <p:nvPr/>
        </p:nvSpPr>
        <p:spPr>
          <a:xfrm>
            <a:off x="1724025" y="542925"/>
            <a:ext cx="3740126" cy="830997"/>
          </a:xfrm>
          <a:prstGeom prst="rect">
            <a:avLst/>
          </a:prstGeom>
          <a:noFill/>
        </p:spPr>
        <p:txBody>
          <a:bodyPr wrap="none" rtlCol="0">
            <a:spAutoFit/>
          </a:bodyPr>
          <a:lstStyle/>
          <a:p>
            <a:r>
              <a:rPr lang="en-US" sz="4800" b="1" dirty="0">
                <a:solidFill>
                  <a:srgbClr val="FF0000"/>
                </a:solidFill>
                <a:latin typeface="Times New Roman" panose="02020603050405020304" pitchFamily="18" charset="0"/>
                <a:cs typeface="Times New Roman" panose="02020603050405020304" pitchFamily="18" charset="0"/>
              </a:rPr>
              <a:t>OBJECTIVE</a:t>
            </a:r>
          </a:p>
        </p:txBody>
      </p:sp>
      <p:sp>
        <p:nvSpPr>
          <p:cNvPr id="3" name="TextBox 2">
            <a:extLst>
              <a:ext uri="{FF2B5EF4-FFF2-40B4-BE49-F238E27FC236}">
                <a16:creationId xmlns:a16="http://schemas.microsoft.com/office/drawing/2014/main" id="{FF8FEAA7-9B9B-4EF1-A3B4-AED89F08CE87}"/>
              </a:ext>
            </a:extLst>
          </p:cNvPr>
          <p:cNvSpPr txBox="1"/>
          <p:nvPr/>
        </p:nvSpPr>
        <p:spPr>
          <a:xfrm>
            <a:off x="5862023" y="6486987"/>
            <a:ext cx="251907" cy="369332"/>
          </a:xfrm>
          <a:prstGeom prst="rect">
            <a:avLst/>
          </a:prstGeom>
          <a:noFill/>
        </p:spPr>
        <p:txBody>
          <a:bodyPr wrap="square" rtlCol="0">
            <a:spAutoFit/>
          </a:bodyPr>
          <a:lstStyle/>
          <a:p>
            <a:r>
              <a:rPr lang="en-US" dirty="0"/>
              <a:t>6</a:t>
            </a:r>
          </a:p>
        </p:txBody>
      </p:sp>
      <p:sp>
        <p:nvSpPr>
          <p:cNvPr id="14" name="TextBox 13">
            <a:extLst>
              <a:ext uri="{FF2B5EF4-FFF2-40B4-BE49-F238E27FC236}">
                <a16:creationId xmlns:a16="http://schemas.microsoft.com/office/drawing/2014/main" id="{7B2F0DBC-2F43-43E1-AE9E-EDBAA336F4BB}"/>
              </a:ext>
            </a:extLst>
          </p:cNvPr>
          <p:cNvSpPr txBox="1"/>
          <p:nvPr/>
        </p:nvSpPr>
        <p:spPr>
          <a:xfrm>
            <a:off x="2105021" y="1787809"/>
            <a:ext cx="10184129" cy="954107"/>
          </a:xfrm>
          <a:prstGeom prst="rect">
            <a:avLst/>
          </a:prstGeom>
          <a:noFill/>
        </p:spPr>
        <p:txBody>
          <a:bodyPr wrap="square">
            <a:spAutoFit/>
          </a:bodyPr>
          <a:lstStyle/>
          <a:p>
            <a:r>
              <a:rPr lang="en-US" sz="3200" dirty="0">
                <a:solidFill>
                  <a:schemeClr val="tx1"/>
                </a:solidFill>
                <a:latin typeface="Times New Roman" panose="02020603050405020304" pitchFamily="18" charset="0"/>
                <a:cs typeface="Times New Roman" panose="02020603050405020304" pitchFamily="18" charset="0"/>
              </a:rPr>
              <a:t>To detect paddy leaf disease portion from image</a:t>
            </a:r>
          </a:p>
          <a:p>
            <a:endParaRPr lang="en-US" sz="2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2C71EA4F-B6C2-4F6C-AE12-46E66BD999B7}"/>
              </a:ext>
            </a:extLst>
          </p:cNvPr>
          <p:cNvSpPr txBox="1"/>
          <p:nvPr/>
        </p:nvSpPr>
        <p:spPr>
          <a:xfrm>
            <a:off x="2105021" y="3140517"/>
            <a:ext cx="10086978" cy="954107"/>
          </a:xfrm>
          <a:prstGeom prst="rect">
            <a:avLst/>
          </a:prstGeom>
          <a:noFill/>
        </p:spPr>
        <p:txBody>
          <a:bodyPr wrap="square" rtlCol="0">
            <a:spAutoFit/>
          </a:bodyPr>
          <a:lstStyle/>
          <a:p>
            <a:r>
              <a:rPr lang="en-US" sz="3200" dirty="0">
                <a:solidFill>
                  <a:schemeClr val="tx1"/>
                </a:solidFill>
                <a:latin typeface="Times New Roman" panose="02020603050405020304" pitchFamily="18" charset="0"/>
                <a:cs typeface="Times New Roman" panose="02020603050405020304" pitchFamily="18" charset="0"/>
              </a:rPr>
              <a:t>To extract features of detected portion of leaf</a:t>
            </a:r>
          </a:p>
          <a:p>
            <a:endParaRPr lang="en-US" sz="2400" dirty="0">
              <a:latin typeface="Times New Roman" panose="02020603050405020304" pitchFamily="18" charset="0"/>
              <a:cs typeface="Times New Roman" panose="02020603050405020304" pitchFamily="18" charset="0"/>
            </a:endParaRPr>
          </a:p>
        </p:txBody>
      </p:sp>
      <p:sp>
        <p:nvSpPr>
          <p:cNvPr id="21" name="Arrow: Chevron 20">
            <a:extLst>
              <a:ext uri="{FF2B5EF4-FFF2-40B4-BE49-F238E27FC236}">
                <a16:creationId xmlns:a16="http://schemas.microsoft.com/office/drawing/2014/main" id="{6B13F8DA-27C9-4799-8432-F17753A437F6}"/>
              </a:ext>
            </a:extLst>
          </p:cNvPr>
          <p:cNvSpPr/>
          <p:nvPr/>
        </p:nvSpPr>
        <p:spPr>
          <a:xfrm>
            <a:off x="1390650" y="1856256"/>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Arrow: Chevron 21">
            <a:extLst>
              <a:ext uri="{FF2B5EF4-FFF2-40B4-BE49-F238E27FC236}">
                <a16:creationId xmlns:a16="http://schemas.microsoft.com/office/drawing/2014/main" id="{5592F89A-1064-4497-B582-97648384B357}"/>
              </a:ext>
            </a:extLst>
          </p:cNvPr>
          <p:cNvSpPr/>
          <p:nvPr/>
        </p:nvSpPr>
        <p:spPr>
          <a:xfrm>
            <a:off x="1390650" y="3140517"/>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1569E966-A616-476D-BE71-CEC86B6F84B3}"/>
              </a:ext>
            </a:extLst>
          </p:cNvPr>
          <p:cNvSpPr txBox="1"/>
          <p:nvPr/>
        </p:nvSpPr>
        <p:spPr>
          <a:xfrm>
            <a:off x="2057396" y="4634662"/>
            <a:ext cx="9726929" cy="954107"/>
          </a:xfrm>
          <a:prstGeom prst="rect">
            <a:avLst/>
          </a:prstGeom>
          <a:noFill/>
        </p:spPr>
        <p:txBody>
          <a:bodyPr wrap="square" rtlCol="0">
            <a:spAutoFit/>
          </a:bodyPr>
          <a:lstStyle/>
          <a:p>
            <a:r>
              <a:rPr lang="en-US" sz="2800" dirty="0">
                <a:solidFill>
                  <a:schemeClr val="tx1"/>
                </a:solidFill>
                <a:latin typeface="Times New Roman" panose="02020603050405020304" pitchFamily="18" charset="0"/>
                <a:cs typeface="Times New Roman" panose="02020603050405020304" pitchFamily="18" charset="0"/>
              </a:rPr>
              <a:t>To recognize detected portion of leaf through SVM (Support Vector Machine)</a:t>
            </a:r>
          </a:p>
        </p:txBody>
      </p:sp>
      <p:sp>
        <p:nvSpPr>
          <p:cNvPr id="24" name="Arrow: Chevron 23">
            <a:extLst>
              <a:ext uri="{FF2B5EF4-FFF2-40B4-BE49-F238E27FC236}">
                <a16:creationId xmlns:a16="http://schemas.microsoft.com/office/drawing/2014/main" id="{703694E8-C8C1-4A6F-A063-38386751EA69}"/>
              </a:ext>
            </a:extLst>
          </p:cNvPr>
          <p:cNvSpPr/>
          <p:nvPr/>
        </p:nvSpPr>
        <p:spPr>
          <a:xfrm>
            <a:off x="1390650" y="4611695"/>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6D857F4F-3554-4C1B-9D6F-EC2E139B921E}"/>
              </a:ext>
            </a:extLst>
          </p:cNvPr>
          <p:cNvSpPr txBox="1"/>
          <p:nvPr/>
        </p:nvSpPr>
        <p:spPr>
          <a:xfrm flipH="1">
            <a:off x="10224761" y="6193930"/>
            <a:ext cx="210693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DATE:17/05/2023</a:t>
            </a:r>
          </a:p>
        </p:txBody>
      </p:sp>
    </p:spTree>
    <p:extLst>
      <p:ext uri="{BB962C8B-B14F-4D97-AF65-F5344CB8AC3E}">
        <p14:creationId xmlns:p14="http://schemas.microsoft.com/office/powerpoint/2010/main" val="33328808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668909-B723-49E2-B5FD-A7F97B55991D}"/>
              </a:ext>
            </a:extLst>
          </p:cNvPr>
          <p:cNvSpPr txBox="1"/>
          <p:nvPr/>
        </p:nvSpPr>
        <p:spPr>
          <a:xfrm>
            <a:off x="1657349" y="503752"/>
            <a:ext cx="6276975" cy="830997"/>
          </a:xfrm>
          <a:prstGeom prst="rect">
            <a:avLst/>
          </a:prstGeom>
          <a:noFill/>
        </p:spPr>
        <p:txBody>
          <a:bodyPr wrap="square" rtlCol="0">
            <a:spAutoFit/>
          </a:bodyPr>
          <a:lstStyle/>
          <a:p>
            <a:r>
              <a:rPr lang="en-US" sz="4800" b="1" dirty="0">
                <a:solidFill>
                  <a:srgbClr val="FF0000"/>
                </a:solidFill>
                <a:latin typeface="Times New Roman" panose="02020603050405020304" pitchFamily="18" charset="0"/>
                <a:cs typeface="Times New Roman" panose="02020603050405020304" pitchFamily="18" charset="0"/>
              </a:rPr>
              <a:t>METHODOLOGY</a:t>
            </a:r>
          </a:p>
        </p:txBody>
      </p:sp>
      <p:sp>
        <p:nvSpPr>
          <p:cNvPr id="5" name="TextBox 4">
            <a:extLst>
              <a:ext uri="{FF2B5EF4-FFF2-40B4-BE49-F238E27FC236}">
                <a16:creationId xmlns:a16="http://schemas.microsoft.com/office/drawing/2014/main" id="{0BA2B5A3-A21F-44EF-B963-E4B98DEC199D}"/>
              </a:ext>
            </a:extLst>
          </p:cNvPr>
          <p:cNvSpPr txBox="1"/>
          <p:nvPr/>
        </p:nvSpPr>
        <p:spPr>
          <a:xfrm>
            <a:off x="5524500" y="6488668"/>
            <a:ext cx="301686" cy="369332"/>
          </a:xfrm>
          <a:prstGeom prst="rect">
            <a:avLst/>
          </a:prstGeom>
          <a:noFill/>
        </p:spPr>
        <p:txBody>
          <a:bodyPr wrap="none" rtlCol="0">
            <a:spAutoFit/>
          </a:bodyPr>
          <a:lstStyle/>
          <a:p>
            <a:r>
              <a:rPr lang="en-US" dirty="0"/>
              <a:t>7</a:t>
            </a:r>
          </a:p>
        </p:txBody>
      </p:sp>
      <p:sp>
        <p:nvSpPr>
          <p:cNvPr id="6" name="TextBox 5">
            <a:extLst>
              <a:ext uri="{FF2B5EF4-FFF2-40B4-BE49-F238E27FC236}">
                <a16:creationId xmlns:a16="http://schemas.microsoft.com/office/drawing/2014/main" id="{BB741545-16EF-4F70-9088-C2CD4D4CED7A}"/>
              </a:ext>
            </a:extLst>
          </p:cNvPr>
          <p:cNvSpPr txBox="1"/>
          <p:nvPr/>
        </p:nvSpPr>
        <p:spPr>
          <a:xfrm flipH="1">
            <a:off x="10224761" y="6193930"/>
            <a:ext cx="210693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DATE:17/05/2023</a:t>
            </a:r>
          </a:p>
        </p:txBody>
      </p:sp>
      <p:grpSp>
        <p:nvGrpSpPr>
          <p:cNvPr id="7" name="Group 6">
            <a:extLst>
              <a:ext uri="{FF2B5EF4-FFF2-40B4-BE49-F238E27FC236}">
                <a16:creationId xmlns:a16="http://schemas.microsoft.com/office/drawing/2014/main" id="{086691A4-2E12-4A26-BD5D-44B4774BCC0F}"/>
              </a:ext>
            </a:extLst>
          </p:cNvPr>
          <p:cNvGrpSpPr/>
          <p:nvPr/>
        </p:nvGrpSpPr>
        <p:grpSpPr>
          <a:xfrm>
            <a:off x="1069392" y="2054928"/>
            <a:ext cx="10235102" cy="3816953"/>
            <a:chOff x="-41999" y="0"/>
            <a:chExt cx="5214747" cy="1860532"/>
          </a:xfrm>
        </p:grpSpPr>
        <p:sp>
          <p:nvSpPr>
            <p:cNvPr id="11" name="Rectangle 10">
              <a:extLst>
                <a:ext uri="{FF2B5EF4-FFF2-40B4-BE49-F238E27FC236}">
                  <a16:creationId xmlns:a16="http://schemas.microsoft.com/office/drawing/2014/main" id="{B64887C0-2E66-40C3-AC83-3CFC3741D7C7}"/>
                </a:ext>
              </a:extLst>
            </p:cNvPr>
            <p:cNvSpPr/>
            <p:nvPr/>
          </p:nvSpPr>
          <p:spPr>
            <a:xfrm>
              <a:off x="2910273" y="1598007"/>
              <a:ext cx="615126" cy="262525"/>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endParaRPr lang="en-US" sz="1400" dirty="0">
                <a:solidFill>
                  <a:srgbClr val="000000"/>
                </a:solidFill>
                <a:effectLst/>
                <a:latin typeface="Times New Roman" panose="02020603050405020304" pitchFamily="18" charset="0"/>
                <a:ea typeface="Times New Roman" panose="02020603050405020304" pitchFamily="18" charset="0"/>
              </a:endParaRPr>
            </a:p>
          </p:txBody>
        </p:sp>
        <p:sp>
          <p:nvSpPr>
            <p:cNvPr id="13" name="Rectangle 12">
              <a:extLst>
                <a:ext uri="{FF2B5EF4-FFF2-40B4-BE49-F238E27FC236}">
                  <a16:creationId xmlns:a16="http://schemas.microsoft.com/office/drawing/2014/main" id="{FEAE97A1-2533-4FCB-9F49-D837094C5231}"/>
                </a:ext>
              </a:extLst>
            </p:cNvPr>
            <p:cNvSpPr/>
            <p:nvPr/>
          </p:nvSpPr>
          <p:spPr>
            <a:xfrm>
              <a:off x="3397764" y="1595478"/>
              <a:ext cx="487145" cy="262525"/>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endParaRPr lang="en-US" sz="1400" dirty="0">
                <a:solidFill>
                  <a:srgbClr val="000000"/>
                </a:solidFill>
                <a:effectLst/>
                <a:latin typeface="Times New Roman" panose="02020603050405020304" pitchFamily="18" charset="0"/>
                <a:ea typeface="Times New Roman" panose="02020603050405020304" pitchFamily="18" charset="0"/>
              </a:endParaRPr>
            </a:p>
          </p:txBody>
        </p:sp>
        <p:sp>
          <p:nvSpPr>
            <p:cNvPr id="14" name="Rectangle 13">
              <a:extLst>
                <a:ext uri="{FF2B5EF4-FFF2-40B4-BE49-F238E27FC236}">
                  <a16:creationId xmlns:a16="http://schemas.microsoft.com/office/drawing/2014/main" id="{B2D4901B-964B-478F-ADBB-53364FB47078}"/>
                </a:ext>
              </a:extLst>
            </p:cNvPr>
            <p:cNvSpPr/>
            <p:nvPr/>
          </p:nvSpPr>
          <p:spPr>
            <a:xfrm>
              <a:off x="4111155" y="1630579"/>
              <a:ext cx="45808" cy="206453"/>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200">
                  <a:solidFill>
                    <a:srgbClr val="000000"/>
                  </a:solidFill>
                  <a:effectLst/>
                  <a:latin typeface="Calibri" panose="020F0502020204030204" pitchFamily="34" charset="0"/>
                  <a:ea typeface="Calibri" panose="020F0502020204030204" pitchFamily="34" charset="0"/>
                </a:rPr>
                <a:t> </a:t>
              </a:r>
              <a:endParaRPr lang="en-US" sz="1400">
                <a:solidFill>
                  <a:srgbClr val="000000"/>
                </a:solidFill>
                <a:effectLst/>
                <a:latin typeface="Times New Roman" panose="02020603050405020304" pitchFamily="18" charset="0"/>
                <a:ea typeface="Times New Roman" panose="02020603050405020304" pitchFamily="18" charset="0"/>
              </a:endParaRPr>
            </a:p>
          </p:txBody>
        </p:sp>
        <p:sp>
          <p:nvSpPr>
            <p:cNvPr id="15" name="Shape 1064">
              <a:extLst>
                <a:ext uri="{FF2B5EF4-FFF2-40B4-BE49-F238E27FC236}">
                  <a16:creationId xmlns:a16="http://schemas.microsoft.com/office/drawing/2014/main" id="{210B4231-8B64-4290-9C7C-4B7F83E99892}"/>
                </a:ext>
              </a:extLst>
            </p:cNvPr>
            <p:cNvSpPr/>
            <p:nvPr/>
          </p:nvSpPr>
          <p:spPr>
            <a:xfrm>
              <a:off x="0" y="84087"/>
              <a:ext cx="932815" cy="304812"/>
            </a:xfrm>
            <a:custGeom>
              <a:avLst/>
              <a:gdLst/>
              <a:ahLst/>
              <a:cxnLst/>
              <a:rect l="0" t="0" r="0" b="0"/>
              <a:pathLst>
                <a:path w="932815" h="304812">
                  <a:moveTo>
                    <a:pt x="0" y="304812"/>
                  </a:moveTo>
                  <a:lnTo>
                    <a:pt x="932815" y="304812"/>
                  </a:lnTo>
                  <a:lnTo>
                    <a:pt x="932815" y="0"/>
                  </a:lnTo>
                  <a:lnTo>
                    <a:pt x="0" y="0"/>
                  </a:lnTo>
                  <a:close/>
                </a:path>
              </a:pathLst>
            </a:custGeom>
            <a:ln w="12700" cap="flat">
              <a:miter lim="127000"/>
            </a:ln>
          </p:spPr>
          <p:style>
            <a:lnRef idx="1">
              <a:srgbClr val="000000"/>
            </a:lnRef>
            <a:fillRef idx="0">
              <a:srgbClr val="000000">
                <a:alpha val="0"/>
              </a:srgbClr>
            </a:fillRef>
            <a:effectRef idx="0">
              <a:scrgbClr r="0" g="0" b="0"/>
            </a:effectRef>
            <a:fontRef idx="none"/>
          </p:style>
          <p:txBody>
            <a:bodyPr/>
            <a:lstStyle/>
            <a:p>
              <a:endParaRPr lang="en-US" dirty="0"/>
            </a:p>
          </p:txBody>
        </p:sp>
        <p:pic>
          <p:nvPicPr>
            <p:cNvPr id="16" name="Picture 15">
              <a:extLst>
                <a:ext uri="{FF2B5EF4-FFF2-40B4-BE49-F238E27FC236}">
                  <a16:creationId xmlns:a16="http://schemas.microsoft.com/office/drawing/2014/main" id="{946B10F1-EC0B-4F73-B9B8-722A94C7A003}"/>
                </a:ext>
              </a:extLst>
            </p:cNvPr>
            <p:cNvPicPr/>
            <p:nvPr/>
          </p:nvPicPr>
          <p:blipFill>
            <a:blip r:embed="rId2"/>
            <a:stretch>
              <a:fillRect/>
            </a:stretch>
          </p:blipFill>
          <p:spPr>
            <a:xfrm>
              <a:off x="-41999" y="136670"/>
              <a:ext cx="920496" cy="199644"/>
            </a:xfrm>
            <a:prstGeom prst="rect">
              <a:avLst/>
            </a:prstGeom>
          </p:spPr>
        </p:pic>
        <p:sp>
          <p:nvSpPr>
            <p:cNvPr id="17" name="Rectangle 16">
              <a:extLst>
                <a:ext uri="{FF2B5EF4-FFF2-40B4-BE49-F238E27FC236}">
                  <a16:creationId xmlns:a16="http://schemas.microsoft.com/office/drawing/2014/main" id="{BEE59E14-D01E-4C9C-8DD7-3273F184753C}"/>
                </a:ext>
              </a:extLst>
            </p:cNvPr>
            <p:cNvSpPr/>
            <p:nvPr/>
          </p:nvSpPr>
          <p:spPr>
            <a:xfrm>
              <a:off x="103975" y="142621"/>
              <a:ext cx="961337" cy="224380"/>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IN" sz="2000" b="1" dirty="0">
                  <a:effectLst/>
                  <a:latin typeface="Times New Roman" panose="02020603050405020304" pitchFamily="18" charset="0"/>
                  <a:ea typeface="Times New Roman" panose="02020603050405020304" pitchFamily="18" charset="0"/>
                </a:rPr>
                <a:t>Load image</a:t>
              </a:r>
              <a:endParaRPr lang="en-US" sz="2000" b="1" dirty="0">
                <a:effectLst/>
                <a:latin typeface="Times New Roman" panose="02020603050405020304" pitchFamily="18" charset="0"/>
                <a:ea typeface="Times New Roman" panose="02020603050405020304" pitchFamily="18" charset="0"/>
              </a:endParaRPr>
            </a:p>
          </p:txBody>
        </p:sp>
        <p:sp>
          <p:nvSpPr>
            <p:cNvPr id="18" name="Rectangle 17">
              <a:extLst>
                <a:ext uri="{FF2B5EF4-FFF2-40B4-BE49-F238E27FC236}">
                  <a16:creationId xmlns:a16="http://schemas.microsoft.com/office/drawing/2014/main" id="{6CF57C1F-018D-4422-BD9B-71499B2F34D1}"/>
                </a:ext>
              </a:extLst>
            </p:cNvPr>
            <p:cNvSpPr/>
            <p:nvPr/>
          </p:nvSpPr>
          <p:spPr>
            <a:xfrm>
              <a:off x="827824" y="142621"/>
              <a:ext cx="50673" cy="224380"/>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 </a:t>
              </a:r>
              <a:endParaRPr lang="en-US" sz="1400">
                <a:solidFill>
                  <a:srgbClr val="000000"/>
                </a:solidFill>
                <a:effectLst/>
                <a:latin typeface="Times New Roman" panose="02020603050405020304" pitchFamily="18" charset="0"/>
                <a:ea typeface="Times New Roman" panose="02020603050405020304" pitchFamily="18" charset="0"/>
              </a:endParaRPr>
            </a:p>
          </p:txBody>
        </p:sp>
        <p:sp>
          <p:nvSpPr>
            <p:cNvPr id="19" name="Shape 1070">
              <a:extLst>
                <a:ext uri="{FF2B5EF4-FFF2-40B4-BE49-F238E27FC236}">
                  <a16:creationId xmlns:a16="http://schemas.microsoft.com/office/drawing/2014/main" id="{9FD351C3-423C-45D4-A399-457E7F92A61B}"/>
                </a:ext>
              </a:extLst>
            </p:cNvPr>
            <p:cNvSpPr/>
            <p:nvPr/>
          </p:nvSpPr>
          <p:spPr>
            <a:xfrm>
              <a:off x="1324902" y="0"/>
              <a:ext cx="1072134" cy="475514"/>
            </a:xfrm>
            <a:custGeom>
              <a:avLst/>
              <a:gdLst/>
              <a:ahLst/>
              <a:cxnLst/>
              <a:rect l="0" t="0" r="0" b="0"/>
              <a:pathLst>
                <a:path w="1072134" h="475514">
                  <a:moveTo>
                    <a:pt x="0" y="475514"/>
                  </a:moveTo>
                  <a:lnTo>
                    <a:pt x="1072134" y="475514"/>
                  </a:lnTo>
                  <a:lnTo>
                    <a:pt x="1072134" y="0"/>
                  </a:lnTo>
                  <a:lnTo>
                    <a:pt x="0" y="0"/>
                  </a:lnTo>
                  <a:close/>
                </a:path>
              </a:pathLst>
            </a:custGeom>
            <a:ln w="12700"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0" name="Picture 19">
              <a:extLst>
                <a:ext uri="{FF2B5EF4-FFF2-40B4-BE49-F238E27FC236}">
                  <a16:creationId xmlns:a16="http://schemas.microsoft.com/office/drawing/2014/main" id="{0972DB27-DE55-4745-98FB-071CC7E0A277}"/>
                </a:ext>
              </a:extLst>
            </p:cNvPr>
            <p:cNvPicPr/>
            <p:nvPr/>
          </p:nvPicPr>
          <p:blipFill>
            <a:blip r:embed="rId3"/>
            <a:stretch>
              <a:fillRect/>
            </a:stretch>
          </p:blipFill>
          <p:spPr>
            <a:xfrm>
              <a:off x="1317942" y="51079"/>
              <a:ext cx="1059180" cy="371856"/>
            </a:xfrm>
            <a:prstGeom prst="rect">
              <a:avLst/>
            </a:prstGeom>
          </p:spPr>
        </p:pic>
        <p:sp>
          <p:nvSpPr>
            <p:cNvPr id="21" name="Rectangle 20">
              <a:extLst>
                <a:ext uri="{FF2B5EF4-FFF2-40B4-BE49-F238E27FC236}">
                  <a16:creationId xmlns:a16="http://schemas.microsoft.com/office/drawing/2014/main" id="{616C6A42-8DDA-4918-8FF6-BFFB55FE40F5}"/>
                </a:ext>
              </a:extLst>
            </p:cNvPr>
            <p:cNvSpPr/>
            <p:nvPr/>
          </p:nvSpPr>
          <p:spPr>
            <a:xfrm>
              <a:off x="1547432" y="57276"/>
              <a:ext cx="680243" cy="307538"/>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IN" sz="2000" b="1" dirty="0">
                  <a:effectLst/>
                  <a:latin typeface="Times New Roman" panose="02020603050405020304" pitchFamily="18" charset="0"/>
                  <a:ea typeface="Times New Roman" panose="02020603050405020304" pitchFamily="18" charset="0"/>
                </a:rPr>
                <a:t>Image</a:t>
              </a:r>
              <a:r>
                <a:rPr lang="en-IN" dirty="0">
                  <a:effectLst/>
                  <a:latin typeface="Times New Roman" panose="02020603050405020304" pitchFamily="18" charset="0"/>
                  <a:ea typeface="Times New Roman" panose="02020603050405020304" pitchFamily="18" charset="0"/>
                </a:rPr>
                <a:t> </a:t>
              </a:r>
              <a:endParaRPr lang="en-US" dirty="0">
                <a:effectLst/>
                <a:latin typeface="Times New Roman" panose="02020603050405020304" pitchFamily="18" charset="0"/>
                <a:ea typeface="Times New Roman" panose="02020603050405020304" pitchFamily="18" charset="0"/>
              </a:endParaRPr>
            </a:p>
          </p:txBody>
        </p:sp>
        <p:sp>
          <p:nvSpPr>
            <p:cNvPr id="22" name="Rectangle 21">
              <a:extLst>
                <a:ext uri="{FF2B5EF4-FFF2-40B4-BE49-F238E27FC236}">
                  <a16:creationId xmlns:a16="http://schemas.microsoft.com/office/drawing/2014/main" id="{338679C5-FBD6-46FB-8DC4-5808DD8289D2}"/>
                </a:ext>
              </a:extLst>
            </p:cNvPr>
            <p:cNvSpPr/>
            <p:nvPr/>
          </p:nvSpPr>
          <p:spPr>
            <a:xfrm>
              <a:off x="1442377" y="246253"/>
              <a:ext cx="1114400" cy="224380"/>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IN" sz="2000" b="1" dirty="0">
                  <a:effectLst/>
                  <a:latin typeface="Times New Roman" panose="02020603050405020304" pitchFamily="18" charset="0"/>
                  <a:ea typeface="Times New Roman" panose="02020603050405020304" pitchFamily="18" charset="0"/>
                </a:rPr>
                <a:t>Segmentation</a:t>
              </a:r>
              <a:endParaRPr lang="en-US" sz="2000" b="1" dirty="0">
                <a:effectLst/>
                <a:latin typeface="Times New Roman" panose="02020603050405020304" pitchFamily="18" charset="0"/>
                <a:ea typeface="Times New Roman" panose="02020603050405020304" pitchFamily="18" charset="0"/>
              </a:endParaRPr>
            </a:p>
          </p:txBody>
        </p:sp>
        <p:sp>
          <p:nvSpPr>
            <p:cNvPr id="23" name="Rectangle 22">
              <a:extLst>
                <a:ext uri="{FF2B5EF4-FFF2-40B4-BE49-F238E27FC236}">
                  <a16:creationId xmlns:a16="http://schemas.microsoft.com/office/drawing/2014/main" id="{E6034A17-D8C5-4D30-977D-C30DED042207}"/>
                </a:ext>
              </a:extLst>
            </p:cNvPr>
            <p:cNvSpPr/>
            <p:nvPr/>
          </p:nvSpPr>
          <p:spPr>
            <a:xfrm>
              <a:off x="2280577" y="246253"/>
              <a:ext cx="50673" cy="224380"/>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 </a:t>
              </a:r>
              <a:endParaRPr lang="en-US" sz="1400">
                <a:solidFill>
                  <a:srgbClr val="000000"/>
                </a:solidFill>
                <a:effectLst/>
                <a:latin typeface="Times New Roman" panose="02020603050405020304" pitchFamily="18" charset="0"/>
                <a:ea typeface="Times New Roman" panose="02020603050405020304" pitchFamily="18" charset="0"/>
              </a:endParaRPr>
            </a:p>
          </p:txBody>
        </p:sp>
        <p:sp>
          <p:nvSpPr>
            <p:cNvPr id="24" name="Shape 1077">
              <a:extLst>
                <a:ext uri="{FF2B5EF4-FFF2-40B4-BE49-F238E27FC236}">
                  <a16:creationId xmlns:a16="http://schemas.microsoft.com/office/drawing/2014/main" id="{89D6AE27-8931-4749-B100-3A014434E92D}"/>
                </a:ext>
              </a:extLst>
            </p:cNvPr>
            <p:cNvSpPr/>
            <p:nvPr/>
          </p:nvSpPr>
          <p:spPr>
            <a:xfrm>
              <a:off x="2779306" y="0"/>
              <a:ext cx="875805" cy="475514"/>
            </a:xfrm>
            <a:custGeom>
              <a:avLst/>
              <a:gdLst/>
              <a:ahLst/>
              <a:cxnLst/>
              <a:rect l="0" t="0" r="0" b="0"/>
              <a:pathLst>
                <a:path w="875805" h="475514">
                  <a:moveTo>
                    <a:pt x="0" y="475514"/>
                  </a:moveTo>
                  <a:lnTo>
                    <a:pt x="875805" y="475514"/>
                  </a:lnTo>
                  <a:lnTo>
                    <a:pt x="875805" y="0"/>
                  </a:lnTo>
                  <a:lnTo>
                    <a:pt x="0" y="0"/>
                  </a:lnTo>
                  <a:close/>
                </a:path>
              </a:pathLst>
            </a:custGeom>
            <a:ln w="12700"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25" name="Picture 24">
              <a:extLst>
                <a:ext uri="{FF2B5EF4-FFF2-40B4-BE49-F238E27FC236}">
                  <a16:creationId xmlns:a16="http://schemas.microsoft.com/office/drawing/2014/main" id="{D1025EC2-BA37-40C8-BE8E-AF2BACD6973D}"/>
                </a:ext>
              </a:extLst>
            </p:cNvPr>
            <p:cNvPicPr/>
            <p:nvPr/>
          </p:nvPicPr>
          <p:blipFill>
            <a:blip r:embed="rId4"/>
            <a:stretch>
              <a:fillRect/>
            </a:stretch>
          </p:blipFill>
          <p:spPr>
            <a:xfrm>
              <a:off x="2785910" y="51079"/>
              <a:ext cx="862584" cy="371856"/>
            </a:xfrm>
            <a:prstGeom prst="rect">
              <a:avLst/>
            </a:prstGeom>
          </p:spPr>
        </p:pic>
        <p:sp>
          <p:nvSpPr>
            <p:cNvPr id="26" name="Rectangle 25">
              <a:extLst>
                <a:ext uri="{FF2B5EF4-FFF2-40B4-BE49-F238E27FC236}">
                  <a16:creationId xmlns:a16="http://schemas.microsoft.com/office/drawing/2014/main" id="{95392F3A-4889-4ED0-BFF0-29E9C4DFD3EF}"/>
                </a:ext>
              </a:extLst>
            </p:cNvPr>
            <p:cNvSpPr/>
            <p:nvPr/>
          </p:nvSpPr>
          <p:spPr>
            <a:xfrm>
              <a:off x="2991015" y="57277"/>
              <a:ext cx="656520" cy="224380"/>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IN" sz="2000" b="1" dirty="0">
                  <a:effectLst/>
                  <a:latin typeface="Times New Roman" panose="02020603050405020304" pitchFamily="18" charset="0"/>
                  <a:ea typeface="Times New Roman" panose="02020603050405020304" pitchFamily="18" charset="0"/>
                </a:rPr>
                <a:t>Feature</a:t>
              </a:r>
              <a:r>
                <a:rPr lang="en-IN" sz="1200" dirty="0">
                  <a:solidFill>
                    <a:srgbClr val="000000"/>
                  </a:solidFill>
                  <a:effectLst/>
                  <a:latin typeface="Times New Roman" panose="02020603050405020304" pitchFamily="18" charset="0"/>
                  <a:ea typeface="Times New Roman" panose="02020603050405020304" pitchFamily="18" charset="0"/>
                </a:rPr>
                <a:t> </a:t>
              </a:r>
              <a:endParaRPr lang="en-US" sz="1400" dirty="0">
                <a:solidFill>
                  <a:srgbClr val="000000"/>
                </a:solidFill>
                <a:effectLst/>
                <a:latin typeface="Times New Roman" panose="02020603050405020304" pitchFamily="18" charset="0"/>
                <a:ea typeface="Times New Roman" panose="02020603050405020304" pitchFamily="18" charset="0"/>
              </a:endParaRPr>
            </a:p>
          </p:txBody>
        </p:sp>
        <p:sp>
          <p:nvSpPr>
            <p:cNvPr id="27" name="Rectangle 26">
              <a:extLst>
                <a:ext uri="{FF2B5EF4-FFF2-40B4-BE49-F238E27FC236}">
                  <a16:creationId xmlns:a16="http://schemas.microsoft.com/office/drawing/2014/main" id="{7F64D1C0-CAF6-4D2E-AA5A-0E2C0A5E9342}"/>
                </a:ext>
              </a:extLst>
            </p:cNvPr>
            <p:cNvSpPr/>
            <p:nvPr/>
          </p:nvSpPr>
          <p:spPr>
            <a:xfrm>
              <a:off x="2901099" y="246253"/>
              <a:ext cx="842996" cy="224380"/>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IN" sz="2000" b="1" dirty="0">
                  <a:effectLst/>
                  <a:latin typeface="Times New Roman" panose="02020603050405020304" pitchFamily="18" charset="0"/>
                  <a:ea typeface="Times New Roman" panose="02020603050405020304" pitchFamily="18" charset="0"/>
                </a:rPr>
                <a:t>Extraction</a:t>
              </a:r>
              <a:endParaRPr lang="en-US" sz="2000" b="1" dirty="0">
                <a:effectLst/>
                <a:latin typeface="Times New Roman" panose="02020603050405020304" pitchFamily="18" charset="0"/>
                <a:ea typeface="Times New Roman" panose="02020603050405020304" pitchFamily="18" charset="0"/>
              </a:endParaRPr>
            </a:p>
          </p:txBody>
        </p:sp>
        <p:sp>
          <p:nvSpPr>
            <p:cNvPr id="28" name="Rectangle 27">
              <a:extLst>
                <a:ext uri="{FF2B5EF4-FFF2-40B4-BE49-F238E27FC236}">
                  <a16:creationId xmlns:a16="http://schemas.microsoft.com/office/drawing/2014/main" id="{07251F41-AC5E-42FF-BA68-603519FB8067}"/>
                </a:ext>
              </a:extLst>
            </p:cNvPr>
            <p:cNvSpPr/>
            <p:nvPr/>
          </p:nvSpPr>
          <p:spPr>
            <a:xfrm>
              <a:off x="3536607" y="246253"/>
              <a:ext cx="50673" cy="224380"/>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 </a:t>
              </a:r>
              <a:endParaRPr lang="en-US" sz="1400">
                <a:solidFill>
                  <a:srgbClr val="000000"/>
                </a:solidFill>
                <a:effectLst/>
                <a:latin typeface="Times New Roman" panose="02020603050405020304" pitchFamily="18" charset="0"/>
                <a:ea typeface="Times New Roman" panose="02020603050405020304" pitchFamily="18" charset="0"/>
              </a:endParaRPr>
            </a:p>
          </p:txBody>
        </p:sp>
        <p:sp>
          <p:nvSpPr>
            <p:cNvPr id="29" name="Shape 1084">
              <a:extLst>
                <a:ext uri="{FF2B5EF4-FFF2-40B4-BE49-F238E27FC236}">
                  <a16:creationId xmlns:a16="http://schemas.microsoft.com/office/drawing/2014/main" id="{6657F669-99D4-4092-BE76-EAC0402BEEFC}"/>
                </a:ext>
              </a:extLst>
            </p:cNvPr>
            <p:cNvSpPr/>
            <p:nvPr/>
          </p:nvSpPr>
          <p:spPr>
            <a:xfrm>
              <a:off x="3996093" y="5588"/>
              <a:ext cx="945020" cy="475514"/>
            </a:xfrm>
            <a:custGeom>
              <a:avLst/>
              <a:gdLst/>
              <a:ahLst/>
              <a:cxnLst/>
              <a:rect l="0" t="0" r="0" b="0"/>
              <a:pathLst>
                <a:path w="945020" h="475514">
                  <a:moveTo>
                    <a:pt x="0" y="475514"/>
                  </a:moveTo>
                  <a:lnTo>
                    <a:pt x="945020" y="475514"/>
                  </a:lnTo>
                  <a:lnTo>
                    <a:pt x="945020" y="0"/>
                  </a:lnTo>
                  <a:lnTo>
                    <a:pt x="0" y="0"/>
                  </a:lnTo>
                  <a:close/>
                </a:path>
              </a:pathLst>
            </a:custGeom>
            <a:ln w="12700"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30" name="Picture 29">
              <a:extLst>
                <a:ext uri="{FF2B5EF4-FFF2-40B4-BE49-F238E27FC236}">
                  <a16:creationId xmlns:a16="http://schemas.microsoft.com/office/drawing/2014/main" id="{21F647C4-C5AB-45B3-B7AE-73C2804DDB76}"/>
                </a:ext>
              </a:extLst>
            </p:cNvPr>
            <p:cNvPicPr/>
            <p:nvPr/>
          </p:nvPicPr>
          <p:blipFill>
            <a:blip r:embed="rId5"/>
            <a:stretch>
              <a:fillRect/>
            </a:stretch>
          </p:blipFill>
          <p:spPr>
            <a:xfrm>
              <a:off x="4002062" y="57175"/>
              <a:ext cx="932688" cy="371856"/>
            </a:xfrm>
            <a:prstGeom prst="rect">
              <a:avLst/>
            </a:prstGeom>
          </p:spPr>
        </p:pic>
        <p:sp>
          <p:nvSpPr>
            <p:cNvPr id="31" name="Rectangle 30">
              <a:extLst>
                <a:ext uri="{FF2B5EF4-FFF2-40B4-BE49-F238E27FC236}">
                  <a16:creationId xmlns:a16="http://schemas.microsoft.com/office/drawing/2014/main" id="{F03C7415-C7B7-40B1-A3D4-54C155D584D9}"/>
                </a:ext>
              </a:extLst>
            </p:cNvPr>
            <p:cNvSpPr/>
            <p:nvPr/>
          </p:nvSpPr>
          <p:spPr>
            <a:xfrm>
              <a:off x="4240695" y="63373"/>
              <a:ext cx="659154" cy="224380"/>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IN" sz="2000" b="1" dirty="0">
                  <a:effectLst/>
                  <a:latin typeface="Times New Roman" panose="02020603050405020304" pitchFamily="18" charset="0"/>
                  <a:ea typeface="Times New Roman" panose="02020603050405020304" pitchFamily="18" charset="0"/>
                </a:rPr>
                <a:t>Feature</a:t>
              </a:r>
              <a:r>
                <a:rPr lang="en-IN" sz="2000" b="1" dirty="0">
                  <a:solidFill>
                    <a:srgbClr val="000000"/>
                  </a:solidFill>
                  <a:effectLst/>
                  <a:latin typeface="Times New Roman" panose="02020603050405020304" pitchFamily="18" charset="0"/>
                  <a:ea typeface="Times New Roman" panose="02020603050405020304" pitchFamily="18" charset="0"/>
                </a:rPr>
                <a:t> </a:t>
              </a:r>
              <a:endParaRPr lang="en-US" sz="2000" b="1" dirty="0">
                <a:solidFill>
                  <a:srgbClr val="000000"/>
                </a:solidFill>
                <a:effectLst/>
                <a:latin typeface="Times New Roman" panose="02020603050405020304" pitchFamily="18" charset="0"/>
                <a:ea typeface="Times New Roman" panose="02020603050405020304" pitchFamily="18" charset="0"/>
              </a:endParaRPr>
            </a:p>
          </p:txBody>
        </p:sp>
        <p:sp>
          <p:nvSpPr>
            <p:cNvPr id="32" name="Rectangle 31">
              <a:extLst>
                <a:ext uri="{FF2B5EF4-FFF2-40B4-BE49-F238E27FC236}">
                  <a16:creationId xmlns:a16="http://schemas.microsoft.com/office/drawing/2014/main" id="{87CC69F9-AA24-4110-B016-941EFC388A3B}"/>
                </a:ext>
              </a:extLst>
            </p:cNvPr>
            <p:cNvSpPr/>
            <p:nvPr/>
          </p:nvSpPr>
          <p:spPr>
            <a:xfrm>
              <a:off x="4185831" y="252349"/>
              <a:ext cx="753609" cy="224380"/>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IN" sz="2000" b="1" dirty="0">
                  <a:effectLst/>
                  <a:latin typeface="Times New Roman" panose="02020603050405020304" pitchFamily="18" charset="0"/>
                  <a:ea typeface="Times New Roman" panose="02020603050405020304" pitchFamily="18" charset="0"/>
                </a:rPr>
                <a:t>Selection</a:t>
              </a:r>
              <a:endParaRPr lang="en-US" sz="2000" b="1" dirty="0">
                <a:effectLst/>
                <a:latin typeface="Times New Roman" panose="02020603050405020304" pitchFamily="18" charset="0"/>
                <a:ea typeface="Times New Roman" panose="02020603050405020304" pitchFamily="18" charset="0"/>
              </a:endParaRPr>
            </a:p>
          </p:txBody>
        </p:sp>
        <p:sp>
          <p:nvSpPr>
            <p:cNvPr id="33" name="Rectangle 32">
              <a:extLst>
                <a:ext uri="{FF2B5EF4-FFF2-40B4-BE49-F238E27FC236}">
                  <a16:creationId xmlns:a16="http://schemas.microsoft.com/office/drawing/2014/main" id="{9F49158A-2CD9-4429-8B99-A6E15D65A93E}"/>
                </a:ext>
              </a:extLst>
            </p:cNvPr>
            <p:cNvSpPr/>
            <p:nvPr/>
          </p:nvSpPr>
          <p:spPr>
            <a:xfrm>
              <a:off x="4753140" y="252349"/>
              <a:ext cx="50673" cy="224380"/>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 </a:t>
              </a:r>
              <a:endParaRPr lang="en-US" sz="1400">
                <a:solidFill>
                  <a:srgbClr val="000000"/>
                </a:solidFill>
                <a:effectLst/>
                <a:latin typeface="Times New Roman" panose="02020603050405020304" pitchFamily="18" charset="0"/>
                <a:ea typeface="Times New Roman" panose="02020603050405020304" pitchFamily="18" charset="0"/>
              </a:endParaRPr>
            </a:p>
          </p:txBody>
        </p:sp>
        <p:sp>
          <p:nvSpPr>
            <p:cNvPr id="34" name="Shape 1091">
              <a:extLst>
                <a:ext uri="{FF2B5EF4-FFF2-40B4-BE49-F238E27FC236}">
                  <a16:creationId xmlns:a16="http://schemas.microsoft.com/office/drawing/2014/main" id="{195661F3-91C7-4F60-895C-918206A452B6}"/>
                </a:ext>
              </a:extLst>
            </p:cNvPr>
            <p:cNvSpPr/>
            <p:nvPr/>
          </p:nvSpPr>
          <p:spPr>
            <a:xfrm>
              <a:off x="2357920" y="903541"/>
              <a:ext cx="1094639" cy="301714"/>
            </a:xfrm>
            <a:custGeom>
              <a:avLst/>
              <a:gdLst/>
              <a:ahLst/>
              <a:cxnLst/>
              <a:rect l="0" t="0" r="0" b="0"/>
              <a:pathLst>
                <a:path w="1094639" h="301714">
                  <a:moveTo>
                    <a:pt x="0" y="301714"/>
                  </a:moveTo>
                  <a:lnTo>
                    <a:pt x="1094639" y="301714"/>
                  </a:lnTo>
                  <a:lnTo>
                    <a:pt x="1094639" y="0"/>
                  </a:lnTo>
                  <a:lnTo>
                    <a:pt x="0" y="0"/>
                  </a:lnTo>
                  <a:close/>
                </a:path>
              </a:pathLst>
            </a:custGeom>
            <a:ln w="12700"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35" name="Picture 34">
              <a:extLst>
                <a:ext uri="{FF2B5EF4-FFF2-40B4-BE49-F238E27FC236}">
                  <a16:creationId xmlns:a16="http://schemas.microsoft.com/office/drawing/2014/main" id="{027D9277-336B-4C14-AE28-42699E37DEBB}"/>
                </a:ext>
              </a:extLst>
            </p:cNvPr>
            <p:cNvPicPr/>
            <p:nvPr/>
          </p:nvPicPr>
          <p:blipFill>
            <a:blip r:embed="rId6"/>
            <a:stretch>
              <a:fillRect/>
            </a:stretch>
          </p:blipFill>
          <p:spPr>
            <a:xfrm>
              <a:off x="2363762" y="954811"/>
              <a:ext cx="1082040" cy="198120"/>
            </a:xfrm>
            <a:prstGeom prst="rect">
              <a:avLst/>
            </a:prstGeom>
          </p:spPr>
        </p:pic>
        <p:sp>
          <p:nvSpPr>
            <p:cNvPr id="36" name="Rectangle 35">
              <a:extLst>
                <a:ext uri="{FF2B5EF4-FFF2-40B4-BE49-F238E27FC236}">
                  <a16:creationId xmlns:a16="http://schemas.microsoft.com/office/drawing/2014/main" id="{943B3283-74D3-47D0-B74A-B53416063416}"/>
                </a:ext>
              </a:extLst>
            </p:cNvPr>
            <p:cNvSpPr/>
            <p:nvPr/>
          </p:nvSpPr>
          <p:spPr>
            <a:xfrm>
              <a:off x="2486317" y="961390"/>
              <a:ext cx="1114401" cy="224380"/>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IN" sz="2000" b="1" dirty="0">
                  <a:effectLst/>
                  <a:latin typeface="Times New Roman" panose="02020603050405020304" pitchFamily="18" charset="0"/>
                  <a:ea typeface="Times New Roman" panose="02020603050405020304" pitchFamily="18" charset="0"/>
                </a:rPr>
                <a:t>Classification</a:t>
              </a:r>
              <a:endParaRPr lang="en-US" sz="2000" b="1" dirty="0">
                <a:effectLst/>
                <a:latin typeface="Times New Roman" panose="02020603050405020304" pitchFamily="18" charset="0"/>
                <a:ea typeface="Times New Roman" panose="02020603050405020304" pitchFamily="18" charset="0"/>
              </a:endParaRPr>
            </a:p>
          </p:txBody>
        </p:sp>
        <p:sp>
          <p:nvSpPr>
            <p:cNvPr id="37" name="Rectangle 36">
              <a:extLst>
                <a:ext uri="{FF2B5EF4-FFF2-40B4-BE49-F238E27FC236}">
                  <a16:creationId xmlns:a16="http://schemas.microsoft.com/office/drawing/2014/main" id="{5FCEF998-5753-4DBB-AEED-387DFD07E75F}"/>
                </a:ext>
              </a:extLst>
            </p:cNvPr>
            <p:cNvSpPr/>
            <p:nvPr/>
          </p:nvSpPr>
          <p:spPr>
            <a:xfrm>
              <a:off x="3324771" y="961390"/>
              <a:ext cx="50673" cy="224380"/>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 </a:t>
              </a:r>
              <a:endParaRPr lang="en-US" sz="1400">
                <a:solidFill>
                  <a:srgbClr val="000000"/>
                </a:solidFill>
                <a:effectLst/>
                <a:latin typeface="Times New Roman" panose="02020603050405020304" pitchFamily="18" charset="0"/>
                <a:ea typeface="Times New Roman" panose="02020603050405020304" pitchFamily="18" charset="0"/>
              </a:endParaRPr>
            </a:p>
          </p:txBody>
        </p:sp>
        <p:sp>
          <p:nvSpPr>
            <p:cNvPr id="38" name="Shape 1097">
              <a:extLst>
                <a:ext uri="{FF2B5EF4-FFF2-40B4-BE49-F238E27FC236}">
                  <a16:creationId xmlns:a16="http://schemas.microsoft.com/office/drawing/2014/main" id="{BDBD7024-BA6D-417C-A172-649BC1EFD164}"/>
                </a:ext>
              </a:extLst>
            </p:cNvPr>
            <p:cNvSpPr/>
            <p:nvPr/>
          </p:nvSpPr>
          <p:spPr>
            <a:xfrm>
              <a:off x="1144562" y="860831"/>
              <a:ext cx="741934" cy="447167"/>
            </a:xfrm>
            <a:custGeom>
              <a:avLst/>
              <a:gdLst/>
              <a:ahLst/>
              <a:cxnLst/>
              <a:rect l="0" t="0" r="0" b="0"/>
              <a:pathLst>
                <a:path w="741934" h="447167">
                  <a:moveTo>
                    <a:pt x="0" y="0"/>
                  </a:moveTo>
                  <a:lnTo>
                    <a:pt x="741934" y="0"/>
                  </a:lnTo>
                  <a:lnTo>
                    <a:pt x="741934" y="323850"/>
                  </a:lnTo>
                  <a:cubicBezTo>
                    <a:pt x="370967" y="323850"/>
                    <a:pt x="370967" y="447167"/>
                    <a:pt x="0" y="377063"/>
                  </a:cubicBezTo>
                  <a:close/>
                </a:path>
              </a:pathLst>
            </a:custGeom>
            <a:ln w="12700"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39" name="Picture 38">
              <a:extLst>
                <a:ext uri="{FF2B5EF4-FFF2-40B4-BE49-F238E27FC236}">
                  <a16:creationId xmlns:a16="http://schemas.microsoft.com/office/drawing/2014/main" id="{879457A0-236E-420A-BFD1-17DBAE10AFA8}"/>
                </a:ext>
              </a:extLst>
            </p:cNvPr>
            <p:cNvPicPr/>
            <p:nvPr/>
          </p:nvPicPr>
          <p:blipFill>
            <a:blip r:embed="rId7"/>
            <a:stretch>
              <a:fillRect/>
            </a:stretch>
          </p:blipFill>
          <p:spPr>
            <a:xfrm>
              <a:off x="1150658" y="912139"/>
              <a:ext cx="729996" cy="220980"/>
            </a:xfrm>
            <a:prstGeom prst="rect">
              <a:avLst/>
            </a:prstGeom>
          </p:spPr>
        </p:pic>
        <p:sp>
          <p:nvSpPr>
            <p:cNvPr id="40" name="Rectangle 39">
              <a:extLst>
                <a:ext uri="{FF2B5EF4-FFF2-40B4-BE49-F238E27FC236}">
                  <a16:creationId xmlns:a16="http://schemas.microsoft.com/office/drawing/2014/main" id="{E375F196-BE77-4AD6-863A-351DDC07D006}"/>
                </a:ext>
              </a:extLst>
            </p:cNvPr>
            <p:cNvSpPr/>
            <p:nvPr/>
          </p:nvSpPr>
          <p:spPr>
            <a:xfrm>
              <a:off x="1320457" y="918718"/>
              <a:ext cx="517641" cy="224380"/>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IN" sz="2000" b="1" dirty="0">
                  <a:effectLst/>
                  <a:latin typeface="Times New Roman" panose="02020603050405020304" pitchFamily="18" charset="0"/>
                  <a:ea typeface="Times New Roman" panose="02020603050405020304" pitchFamily="18" charset="0"/>
                </a:rPr>
                <a:t>Result</a:t>
              </a:r>
              <a:endParaRPr lang="en-US" sz="2000" b="1" dirty="0">
                <a:effectLst/>
                <a:latin typeface="Times New Roman" panose="02020603050405020304" pitchFamily="18" charset="0"/>
                <a:ea typeface="Times New Roman" panose="02020603050405020304" pitchFamily="18" charset="0"/>
              </a:endParaRPr>
            </a:p>
          </p:txBody>
        </p:sp>
        <p:sp>
          <p:nvSpPr>
            <p:cNvPr id="41" name="Rectangle 40">
              <a:extLst>
                <a:ext uri="{FF2B5EF4-FFF2-40B4-BE49-F238E27FC236}">
                  <a16:creationId xmlns:a16="http://schemas.microsoft.com/office/drawing/2014/main" id="{B0D9F35E-8645-4C8F-9039-7B17354E5357}"/>
                </a:ext>
              </a:extLst>
            </p:cNvPr>
            <p:cNvSpPr/>
            <p:nvPr/>
          </p:nvSpPr>
          <p:spPr>
            <a:xfrm>
              <a:off x="1710601" y="918718"/>
              <a:ext cx="50673" cy="224380"/>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 </a:t>
              </a:r>
              <a:endParaRPr lang="en-US" sz="1400">
                <a:solidFill>
                  <a:srgbClr val="000000"/>
                </a:solidFill>
                <a:effectLst/>
                <a:latin typeface="Times New Roman" panose="02020603050405020304" pitchFamily="18" charset="0"/>
                <a:ea typeface="Times New Roman" panose="02020603050405020304" pitchFamily="18" charset="0"/>
              </a:endParaRPr>
            </a:p>
          </p:txBody>
        </p:sp>
        <p:sp>
          <p:nvSpPr>
            <p:cNvPr id="42" name="Shape 1102">
              <a:extLst>
                <a:ext uri="{FF2B5EF4-FFF2-40B4-BE49-F238E27FC236}">
                  <a16:creationId xmlns:a16="http://schemas.microsoft.com/office/drawing/2014/main" id="{2DAB28A7-1335-462B-83EE-BAE9EB13C7FC}"/>
                </a:ext>
              </a:extLst>
            </p:cNvPr>
            <p:cNvSpPr/>
            <p:nvPr/>
          </p:nvSpPr>
          <p:spPr>
            <a:xfrm>
              <a:off x="932853" y="199416"/>
              <a:ext cx="392049" cy="76200"/>
            </a:xfrm>
            <a:custGeom>
              <a:avLst/>
              <a:gdLst/>
              <a:ahLst/>
              <a:cxnLst/>
              <a:rect l="0" t="0" r="0" b="0"/>
              <a:pathLst>
                <a:path w="392049" h="76200">
                  <a:moveTo>
                    <a:pt x="315976" y="0"/>
                  </a:moveTo>
                  <a:lnTo>
                    <a:pt x="392049" y="38353"/>
                  </a:lnTo>
                  <a:lnTo>
                    <a:pt x="315849" y="76200"/>
                  </a:lnTo>
                  <a:lnTo>
                    <a:pt x="315907" y="41236"/>
                  </a:lnTo>
                  <a:lnTo>
                    <a:pt x="0" y="40259"/>
                  </a:lnTo>
                  <a:lnTo>
                    <a:pt x="0" y="33909"/>
                  </a:lnTo>
                  <a:lnTo>
                    <a:pt x="315918" y="34885"/>
                  </a:lnTo>
                  <a:lnTo>
                    <a:pt x="315976"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43" name="Shape 1103">
              <a:extLst>
                <a:ext uri="{FF2B5EF4-FFF2-40B4-BE49-F238E27FC236}">
                  <a16:creationId xmlns:a16="http://schemas.microsoft.com/office/drawing/2014/main" id="{1C155E4C-B1A0-4810-9CE2-1FF6A7DFDABA}"/>
                </a:ext>
              </a:extLst>
            </p:cNvPr>
            <p:cNvSpPr/>
            <p:nvPr/>
          </p:nvSpPr>
          <p:spPr>
            <a:xfrm>
              <a:off x="2397036" y="199669"/>
              <a:ext cx="382270" cy="76200"/>
            </a:xfrm>
            <a:custGeom>
              <a:avLst/>
              <a:gdLst/>
              <a:ahLst/>
              <a:cxnLst/>
              <a:rect l="0" t="0" r="0" b="0"/>
              <a:pathLst>
                <a:path w="382270" h="76200">
                  <a:moveTo>
                    <a:pt x="306070" y="0"/>
                  </a:moveTo>
                  <a:lnTo>
                    <a:pt x="382270" y="38100"/>
                  </a:lnTo>
                  <a:lnTo>
                    <a:pt x="306070" y="76200"/>
                  </a:lnTo>
                  <a:lnTo>
                    <a:pt x="306070" y="41275"/>
                  </a:lnTo>
                  <a:lnTo>
                    <a:pt x="0" y="41275"/>
                  </a:lnTo>
                  <a:lnTo>
                    <a:pt x="0" y="34925"/>
                  </a:lnTo>
                  <a:lnTo>
                    <a:pt x="306070" y="34925"/>
                  </a:lnTo>
                  <a:lnTo>
                    <a:pt x="30607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44" name="Shape 1104">
              <a:extLst>
                <a:ext uri="{FF2B5EF4-FFF2-40B4-BE49-F238E27FC236}">
                  <a16:creationId xmlns:a16="http://schemas.microsoft.com/office/drawing/2014/main" id="{C095F445-4201-4142-9F5A-87FDD2551FA5}"/>
                </a:ext>
              </a:extLst>
            </p:cNvPr>
            <p:cNvSpPr/>
            <p:nvPr/>
          </p:nvSpPr>
          <p:spPr>
            <a:xfrm>
              <a:off x="3655098" y="203988"/>
              <a:ext cx="340995" cy="76200"/>
            </a:xfrm>
            <a:custGeom>
              <a:avLst/>
              <a:gdLst/>
              <a:ahLst/>
              <a:cxnLst/>
              <a:rect l="0" t="0" r="0" b="0"/>
              <a:pathLst>
                <a:path w="340995" h="76200">
                  <a:moveTo>
                    <a:pt x="265430" y="0"/>
                  </a:moveTo>
                  <a:lnTo>
                    <a:pt x="340995" y="39370"/>
                  </a:lnTo>
                  <a:lnTo>
                    <a:pt x="264160" y="76200"/>
                  </a:lnTo>
                  <a:lnTo>
                    <a:pt x="264742" y="41319"/>
                  </a:lnTo>
                  <a:lnTo>
                    <a:pt x="0" y="36957"/>
                  </a:lnTo>
                  <a:lnTo>
                    <a:pt x="127" y="30607"/>
                  </a:lnTo>
                  <a:lnTo>
                    <a:pt x="264847" y="34971"/>
                  </a:lnTo>
                  <a:lnTo>
                    <a:pt x="26543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45" name="Shape 1105">
              <a:extLst>
                <a:ext uri="{FF2B5EF4-FFF2-40B4-BE49-F238E27FC236}">
                  <a16:creationId xmlns:a16="http://schemas.microsoft.com/office/drawing/2014/main" id="{C8C95CC2-9A50-4FBC-B914-B3BD8C14931B}"/>
                </a:ext>
              </a:extLst>
            </p:cNvPr>
            <p:cNvSpPr/>
            <p:nvPr/>
          </p:nvSpPr>
          <p:spPr>
            <a:xfrm>
              <a:off x="1886496" y="1023265"/>
              <a:ext cx="471424" cy="76200"/>
            </a:xfrm>
            <a:custGeom>
              <a:avLst/>
              <a:gdLst/>
              <a:ahLst/>
              <a:cxnLst/>
              <a:rect l="0" t="0" r="0" b="0"/>
              <a:pathLst>
                <a:path w="471424" h="76200">
                  <a:moveTo>
                    <a:pt x="75565" y="0"/>
                  </a:moveTo>
                  <a:lnTo>
                    <a:pt x="76147" y="34958"/>
                  </a:lnTo>
                  <a:lnTo>
                    <a:pt x="471297" y="28067"/>
                  </a:lnTo>
                  <a:lnTo>
                    <a:pt x="471424" y="34417"/>
                  </a:lnTo>
                  <a:lnTo>
                    <a:pt x="76253" y="41308"/>
                  </a:lnTo>
                  <a:lnTo>
                    <a:pt x="76835" y="76200"/>
                  </a:lnTo>
                  <a:lnTo>
                    <a:pt x="0" y="39370"/>
                  </a:lnTo>
                  <a:lnTo>
                    <a:pt x="75565"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46" name="Shape 1106">
              <a:extLst>
                <a:ext uri="{FF2B5EF4-FFF2-40B4-BE49-F238E27FC236}">
                  <a16:creationId xmlns:a16="http://schemas.microsoft.com/office/drawing/2014/main" id="{4FD09187-088F-497D-9820-FA9417F1320D}"/>
                </a:ext>
              </a:extLst>
            </p:cNvPr>
            <p:cNvSpPr/>
            <p:nvPr/>
          </p:nvSpPr>
          <p:spPr>
            <a:xfrm>
              <a:off x="4749457" y="240182"/>
              <a:ext cx="423291" cy="852424"/>
            </a:xfrm>
            <a:custGeom>
              <a:avLst/>
              <a:gdLst/>
              <a:ahLst/>
              <a:cxnLst/>
              <a:rect l="0" t="0" r="0" b="0"/>
              <a:pathLst>
                <a:path w="423291" h="852424">
                  <a:moveTo>
                    <a:pt x="191643" y="0"/>
                  </a:moveTo>
                  <a:lnTo>
                    <a:pt x="423291" y="0"/>
                  </a:lnTo>
                  <a:lnTo>
                    <a:pt x="423291" y="817499"/>
                  </a:lnTo>
                  <a:lnTo>
                    <a:pt x="76200" y="817499"/>
                  </a:lnTo>
                  <a:lnTo>
                    <a:pt x="76200" y="852424"/>
                  </a:lnTo>
                  <a:lnTo>
                    <a:pt x="0" y="814324"/>
                  </a:lnTo>
                  <a:lnTo>
                    <a:pt x="76200" y="776224"/>
                  </a:lnTo>
                  <a:lnTo>
                    <a:pt x="76200" y="811149"/>
                  </a:lnTo>
                  <a:lnTo>
                    <a:pt x="416941" y="811149"/>
                  </a:lnTo>
                  <a:lnTo>
                    <a:pt x="416941" y="6350"/>
                  </a:lnTo>
                  <a:lnTo>
                    <a:pt x="191643" y="6350"/>
                  </a:lnTo>
                  <a:lnTo>
                    <a:pt x="191643"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47" name="Shape 1108">
              <a:extLst>
                <a:ext uri="{FF2B5EF4-FFF2-40B4-BE49-F238E27FC236}">
                  <a16:creationId xmlns:a16="http://schemas.microsoft.com/office/drawing/2014/main" id="{BC110851-15B6-4594-9933-F0A49DE7753E}"/>
                </a:ext>
              </a:extLst>
            </p:cNvPr>
            <p:cNvSpPr/>
            <p:nvPr/>
          </p:nvSpPr>
          <p:spPr>
            <a:xfrm>
              <a:off x="3951135" y="903541"/>
              <a:ext cx="798297" cy="301714"/>
            </a:xfrm>
            <a:custGeom>
              <a:avLst/>
              <a:gdLst/>
              <a:ahLst/>
              <a:cxnLst/>
              <a:rect l="0" t="0" r="0" b="0"/>
              <a:pathLst>
                <a:path w="798297" h="301714">
                  <a:moveTo>
                    <a:pt x="0" y="301714"/>
                  </a:moveTo>
                  <a:lnTo>
                    <a:pt x="798297" y="301714"/>
                  </a:lnTo>
                  <a:lnTo>
                    <a:pt x="798297" y="0"/>
                  </a:lnTo>
                  <a:lnTo>
                    <a:pt x="0" y="0"/>
                  </a:lnTo>
                  <a:close/>
                </a:path>
              </a:pathLst>
            </a:custGeom>
            <a:ln w="12700"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pic>
          <p:nvPicPr>
            <p:cNvPr id="48" name="Picture 47">
              <a:extLst>
                <a:ext uri="{FF2B5EF4-FFF2-40B4-BE49-F238E27FC236}">
                  <a16:creationId xmlns:a16="http://schemas.microsoft.com/office/drawing/2014/main" id="{1BE0BB40-DF1F-4E4E-9590-2EEC9B81354F}"/>
                </a:ext>
              </a:extLst>
            </p:cNvPr>
            <p:cNvPicPr/>
            <p:nvPr/>
          </p:nvPicPr>
          <p:blipFill>
            <a:blip r:embed="rId8"/>
            <a:stretch>
              <a:fillRect/>
            </a:stretch>
          </p:blipFill>
          <p:spPr>
            <a:xfrm>
              <a:off x="3957866" y="954811"/>
              <a:ext cx="784860" cy="198120"/>
            </a:xfrm>
            <a:prstGeom prst="rect">
              <a:avLst/>
            </a:prstGeom>
          </p:spPr>
        </p:pic>
        <p:sp>
          <p:nvSpPr>
            <p:cNvPr id="49" name="Rectangle 48">
              <a:extLst>
                <a:ext uri="{FF2B5EF4-FFF2-40B4-BE49-F238E27FC236}">
                  <a16:creationId xmlns:a16="http://schemas.microsoft.com/office/drawing/2014/main" id="{3D04E61E-F422-42DD-B326-621D1E2E9E3C}"/>
                </a:ext>
              </a:extLst>
            </p:cNvPr>
            <p:cNvSpPr/>
            <p:nvPr/>
          </p:nvSpPr>
          <p:spPr>
            <a:xfrm>
              <a:off x="4185831" y="961390"/>
              <a:ext cx="439842" cy="224380"/>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IN" sz="2000" b="1" dirty="0">
                  <a:effectLst/>
                  <a:latin typeface="Times New Roman" panose="02020603050405020304" pitchFamily="18" charset="0"/>
                  <a:ea typeface="Times New Roman" panose="02020603050405020304" pitchFamily="18" charset="0"/>
                </a:rPr>
                <a:t>SVM</a:t>
              </a:r>
              <a:endParaRPr lang="en-US" sz="2000" b="1" dirty="0">
                <a:effectLst/>
                <a:latin typeface="Times New Roman" panose="02020603050405020304" pitchFamily="18" charset="0"/>
                <a:ea typeface="Times New Roman" panose="02020603050405020304" pitchFamily="18" charset="0"/>
              </a:endParaRPr>
            </a:p>
          </p:txBody>
        </p:sp>
        <p:sp>
          <p:nvSpPr>
            <p:cNvPr id="50" name="Rectangle 49">
              <a:extLst>
                <a:ext uri="{FF2B5EF4-FFF2-40B4-BE49-F238E27FC236}">
                  <a16:creationId xmlns:a16="http://schemas.microsoft.com/office/drawing/2014/main" id="{ECF7A424-F814-43B4-8080-80ED627CEECC}"/>
                </a:ext>
              </a:extLst>
            </p:cNvPr>
            <p:cNvSpPr/>
            <p:nvPr/>
          </p:nvSpPr>
          <p:spPr>
            <a:xfrm>
              <a:off x="4516920" y="961390"/>
              <a:ext cx="50673" cy="224380"/>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 </a:t>
              </a:r>
              <a:endParaRPr lang="en-US" sz="1400">
                <a:solidFill>
                  <a:srgbClr val="000000"/>
                </a:solidFill>
                <a:effectLst/>
                <a:latin typeface="Times New Roman" panose="02020603050405020304" pitchFamily="18" charset="0"/>
                <a:ea typeface="Times New Roman" panose="02020603050405020304" pitchFamily="18" charset="0"/>
              </a:endParaRPr>
            </a:p>
          </p:txBody>
        </p:sp>
        <p:sp>
          <p:nvSpPr>
            <p:cNvPr id="51" name="Shape 1113">
              <a:extLst>
                <a:ext uri="{FF2B5EF4-FFF2-40B4-BE49-F238E27FC236}">
                  <a16:creationId xmlns:a16="http://schemas.microsoft.com/office/drawing/2014/main" id="{D8A4C0B4-6ED3-4824-B0F4-C2C8E83FF9E1}"/>
                </a:ext>
              </a:extLst>
            </p:cNvPr>
            <p:cNvSpPr/>
            <p:nvPr/>
          </p:nvSpPr>
          <p:spPr>
            <a:xfrm>
              <a:off x="3452533" y="1016406"/>
              <a:ext cx="498602" cy="76200"/>
            </a:xfrm>
            <a:custGeom>
              <a:avLst/>
              <a:gdLst/>
              <a:ahLst/>
              <a:cxnLst/>
              <a:rect l="0" t="0" r="0" b="0"/>
              <a:pathLst>
                <a:path w="498602" h="76200">
                  <a:moveTo>
                    <a:pt x="76200" y="0"/>
                  </a:moveTo>
                  <a:lnTo>
                    <a:pt x="76200" y="34925"/>
                  </a:lnTo>
                  <a:lnTo>
                    <a:pt x="498602" y="34925"/>
                  </a:lnTo>
                  <a:lnTo>
                    <a:pt x="498602" y="41275"/>
                  </a:lnTo>
                  <a:lnTo>
                    <a:pt x="76200" y="41275"/>
                  </a:lnTo>
                  <a:lnTo>
                    <a:pt x="76200" y="76200"/>
                  </a:lnTo>
                  <a:lnTo>
                    <a:pt x="0" y="38100"/>
                  </a:lnTo>
                  <a:lnTo>
                    <a:pt x="7620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grpSp>
    </p:spTree>
    <p:extLst>
      <p:ext uri="{BB962C8B-B14F-4D97-AF65-F5344CB8AC3E}">
        <p14:creationId xmlns:p14="http://schemas.microsoft.com/office/powerpoint/2010/main" val="177634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093A04-C14B-480A-B074-0446E4656A0F}"/>
              </a:ext>
            </a:extLst>
          </p:cNvPr>
          <p:cNvSpPr txBox="1"/>
          <p:nvPr/>
        </p:nvSpPr>
        <p:spPr>
          <a:xfrm>
            <a:off x="1933574" y="457200"/>
            <a:ext cx="5114926" cy="830997"/>
          </a:xfrm>
          <a:prstGeom prst="rect">
            <a:avLst/>
          </a:prstGeom>
          <a:noFill/>
        </p:spPr>
        <p:txBody>
          <a:bodyPr wrap="square" rtlCol="0">
            <a:spAutoFit/>
          </a:bodyPr>
          <a:lstStyle/>
          <a:p>
            <a:r>
              <a:rPr lang="en-US" sz="4800" dirty="0">
                <a:solidFill>
                  <a:srgbClr val="FF0000"/>
                </a:solidFill>
                <a:latin typeface="Times New Roman" panose="02020603050405020304" pitchFamily="18" charset="0"/>
                <a:cs typeface="Times New Roman" panose="02020603050405020304" pitchFamily="18" charset="0"/>
              </a:rPr>
              <a:t>REQUIREMENTS</a:t>
            </a:r>
          </a:p>
        </p:txBody>
      </p:sp>
      <p:sp>
        <p:nvSpPr>
          <p:cNvPr id="3" name="TextBox 2">
            <a:extLst>
              <a:ext uri="{FF2B5EF4-FFF2-40B4-BE49-F238E27FC236}">
                <a16:creationId xmlns:a16="http://schemas.microsoft.com/office/drawing/2014/main" id="{7893F3D5-A143-4BE7-BEE8-3DBDABC66C53}"/>
              </a:ext>
            </a:extLst>
          </p:cNvPr>
          <p:cNvSpPr txBox="1"/>
          <p:nvPr/>
        </p:nvSpPr>
        <p:spPr>
          <a:xfrm>
            <a:off x="1752600" y="1639228"/>
            <a:ext cx="8686800" cy="440120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HARDWARE REQUIREMENTS:</a:t>
            </a:r>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                       LAPTOP OR PC                 </a:t>
            </a:r>
          </a:p>
          <a:p>
            <a:r>
              <a:rPr lang="en-US" sz="2400" dirty="0">
                <a:latin typeface="Times New Roman" panose="02020603050405020304" pitchFamily="18" charset="0"/>
                <a:cs typeface="Times New Roman" panose="02020603050405020304" pitchFamily="18" charset="0"/>
              </a:rPr>
              <a:t>                          RAM		            : Minimum 8GB</a:t>
            </a:r>
          </a:p>
          <a:p>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CORE	            : i3,i5,i7</a:t>
            </a:r>
          </a:p>
          <a:p>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DISKSPACE		: Minimum 128GB Memory</a:t>
            </a:r>
          </a:p>
          <a:p>
            <a:r>
              <a:rPr lang="en-US" sz="2400" dirty="0">
                <a:latin typeface="Times New Roman" panose="02020603050405020304" pitchFamily="18" charset="0"/>
                <a:cs typeface="Times New Roman" panose="02020603050405020304" pitchFamily="18" charset="0"/>
              </a:rPr>
              <a:t>                          OS			: Windows 10, 11 or </a:t>
            </a:r>
            <a:r>
              <a:rPr lang="en-US" sz="2400" dirty="0" err="1">
                <a:latin typeface="Times New Roman" panose="02020603050405020304" pitchFamily="18" charset="0"/>
                <a:cs typeface="Times New Roman" panose="02020603050405020304" pitchFamily="18" charset="0"/>
              </a:rPr>
              <a:t>linux</a:t>
            </a:r>
            <a:r>
              <a:rPr lang="en-US" sz="2400" dirty="0">
                <a:latin typeface="Times New Roman" panose="02020603050405020304" pitchFamily="18" charset="0"/>
                <a:cs typeface="Times New Roman" panose="02020603050405020304" pitchFamily="18" charset="0"/>
              </a:rPr>
              <a:t> </a:t>
            </a:r>
          </a:p>
          <a:p>
            <a:endParaRPr lang="en-US" sz="2400" dirty="0">
              <a:latin typeface="Times New Roman" panose="02020603050405020304" pitchFamily="18" charset="0"/>
              <a:cs typeface="Times New Roman" panose="02020603050405020304" pitchFamily="18" charset="0"/>
            </a:endParaRPr>
          </a:p>
          <a:p>
            <a:r>
              <a:rPr lang="en-US" sz="3200" b="1" dirty="0">
                <a:latin typeface="Times New Roman" panose="02020603050405020304" pitchFamily="18" charset="0"/>
                <a:cs typeface="Times New Roman" panose="02020603050405020304" pitchFamily="18" charset="0"/>
              </a:rPr>
              <a:t>SOFTWARE REQUIREMENTS:</a:t>
            </a:r>
          </a:p>
          <a:p>
            <a:r>
              <a:rPr lang="en-US" sz="2400" dirty="0">
                <a:latin typeface="Times New Roman" panose="02020603050405020304" pitchFamily="18" charset="0"/>
                <a:cs typeface="Times New Roman" panose="02020603050405020304" pitchFamily="18" charset="0"/>
              </a:rPr>
              <a:t>                         MATLAB  R2018a or Higher Version</a:t>
            </a:r>
          </a:p>
          <a:p>
            <a:pPr marL="285750" indent="-28575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5B78072-6610-4970-8EEE-24B520814743}"/>
              </a:ext>
            </a:extLst>
          </p:cNvPr>
          <p:cNvSpPr txBox="1"/>
          <p:nvPr/>
        </p:nvSpPr>
        <p:spPr>
          <a:xfrm flipH="1">
            <a:off x="5855968" y="6193931"/>
            <a:ext cx="1321579" cy="47234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8</a:t>
            </a:r>
          </a:p>
        </p:txBody>
      </p:sp>
      <p:sp>
        <p:nvSpPr>
          <p:cNvPr id="5" name="TextBox 4">
            <a:extLst>
              <a:ext uri="{FF2B5EF4-FFF2-40B4-BE49-F238E27FC236}">
                <a16:creationId xmlns:a16="http://schemas.microsoft.com/office/drawing/2014/main" id="{7A7AFBA9-AEFB-44DF-BDC7-4250D9135404}"/>
              </a:ext>
            </a:extLst>
          </p:cNvPr>
          <p:cNvSpPr txBox="1"/>
          <p:nvPr/>
        </p:nvSpPr>
        <p:spPr>
          <a:xfrm flipH="1">
            <a:off x="10224761" y="6193930"/>
            <a:ext cx="210693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DATE:17/05/2023</a:t>
            </a:r>
          </a:p>
        </p:txBody>
      </p:sp>
    </p:spTree>
    <p:extLst>
      <p:ext uri="{BB962C8B-B14F-4D97-AF65-F5344CB8AC3E}">
        <p14:creationId xmlns:p14="http://schemas.microsoft.com/office/powerpoint/2010/main" val="34413397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59ECA-3BB1-4035-9A18-0E3306234670}"/>
              </a:ext>
            </a:extLst>
          </p:cNvPr>
          <p:cNvSpPr txBox="1"/>
          <p:nvPr/>
        </p:nvSpPr>
        <p:spPr>
          <a:xfrm flipH="1">
            <a:off x="10224761" y="6193930"/>
            <a:ext cx="210693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DATE:17/05/2023</a:t>
            </a:r>
          </a:p>
        </p:txBody>
      </p:sp>
      <p:sp>
        <p:nvSpPr>
          <p:cNvPr id="4" name="TextBox 3">
            <a:extLst>
              <a:ext uri="{FF2B5EF4-FFF2-40B4-BE49-F238E27FC236}">
                <a16:creationId xmlns:a16="http://schemas.microsoft.com/office/drawing/2014/main" id="{86321015-8F5F-499D-B3DF-7C04DE6E6277}"/>
              </a:ext>
            </a:extLst>
          </p:cNvPr>
          <p:cNvSpPr txBox="1"/>
          <p:nvPr/>
        </p:nvSpPr>
        <p:spPr>
          <a:xfrm>
            <a:off x="5416364" y="6265276"/>
            <a:ext cx="473447" cy="369332"/>
          </a:xfrm>
          <a:prstGeom prst="rect">
            <a:avLst/>
          </a:prstGeom>
          <a:noFill/>
        </p:spPr>
        <p:txBody>
          <a:bodyPr wrap="square" rtlCol="0">
            <a:spAutoFit/>
          </a:bodyPr>
          <a:lstStyle/>
          <a:p>
            <a:r>
              <a:rPr lang="en-US" dirty="0"/>
              <a:t>9</a:t>
            </a:r>
          </a:p>
        </p:txBody>
      </p:sp>
      <p:sp>
        <p:nvSpPr>
          <p:cNvPr id="6" name="TextBox 5">
            <a:extLst>
              <a:ext uri="{FF2B5EF4-FFF2-40B4-BE49-F238E27FC236}">
                <a16:creationId xmlns:a16="http://schemas.microsoft.com/office/drawing/2014/main" id="{0122542D-C165-427B-B9F6-3EDC52897ACB}"/>
              </a:ext>
            </a:extLst>
          </p:cNvPr>
          <p:cNvSpPr txBox="1"/>
          <p:nvPr/>
        </p:nvSpPr>
        <p:spPr>
          <a:xfrm>
            <a:off x="1809750" y="511402"/>
            <a:ext cx="8134350" cy="830997"/>
          </a:xfrm>
          <a:prstGeom prst="rect">
            <a:avLst/>
          </a:prstGeom>
          <a:noFill/>
        </p:spPr>
        <p:txBody>
          <a:bodyPr wrap="square" rtlCol="0">
            <a:spAutoFit/>
          </a:bodyPr>
          <a:lstStyle/>
          <a:p>
            <a:r>
              <a:rPr lang="en-US" sz="4800" b="1" dirty="0">
                <a:solidFill>
                  <a:srgbClr val="FF0000"/>
                </a:solidFill>
                <a:latin typeface="Times New Roman" panose="02020603050405020304" pitchFamily="18" charset="0"/>
                <a:cs typeface="Times New Roman" panose="02020603050405020304" pitchFamily="18" charset="0"/>
              </a:rPr>
              <a:t>IMPLEMENTATION</a:t>
            </a:r>
          </a:p>
        </p:txBody>
      </p:sp>
      <p:sp>
        <p:nvSpPr>
          <p:cNvPr id="7" name="TextBox 6">
            <a:extLst>
              <a:ext uri="{FF2B5EF4-FFF2-40B4-BE49-F238E27FC236}">
                <a16:creationId xmlns:a16="http://schemas.microsoft.com/office/drawing/2014/main" id="{EFB780FD-6F4D-438E-803D-5FD27B05A908}"/>
              </a:ext>
            </a:extLst>
          </p:cNvPr>
          <p:cNvSpPr txBox="1"/>
          <p:nvPr/>
        </p:nvSpPr>
        <p:spPr>
          <a:xfrm>
            <a:off x="2447925" y="1790700"/>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871ACA67-68E2-4DA4-BD59-7CF47E2F8B8A}"/>
              </a:ext>
            </a:extLst>
          </p:cNvPr>
          <p:cNvSpPr txBox="1"/>
          <p:nvPr/>
        </p:nvSpPr>
        <p:spPr>
          <a:xfrm>
            <a:off x="1391039" y="1522002"/>
            <a:ext cx="9409922"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There are many paddy leaf diseases but in our project we trained four Leaf diseases to identified they are</a:t>
            </a:r>
            <a:r>
              <a:rPr lang="en-US" dirty="0"/>
              <a:t> </a:t>
            </a:r>
          </a:p>
        </p:txBody>
      </p:sp>
      <p:sp>
        <p:nvSpPr>
          <p:cNvPr id="5" name="TextBox 4">
            <a:extLst>
              <a:ext uri="{FF2B5EF4-FFF2-40B4-BE49-F238E27FC236}">
                <a16:creationId xmlns:a16="http://schemas.microsoft.com/office/drawing/2014/main" id="{244C754D-4E9D-4396-94D2-E8417E783625}"/>
              </a:ext>
            </a:extLst>
          </p:cNvPr>
          <p:cNvSpPr txBox="1"/>
          <p:nvPr/>
        </p:nvSpPr>
        <p:spPr>
          <a:xfrm>
            <a:off x="2991244" y="2298530"/>
            <a:ext cx="7477125" cy="769441"/>
          </a:xfrm>
          <a:prstGeom prst="rect">
            <a:avLst/>
          </a:prstGeom>
          <a:noFill/>
        </p:spPr>
        <p:txBody>
          <a:bodyPr wrap="square" rtlCol="0">
            <a:spAutoFit/>
          </a:bodyPr>
          <a:lstStyle/>
          <a:p>
            <a:r>
              <a:rPr lang="en-US" sz="4400" b="1" dirty="0">
                <a:latin typeface="Times New Roman" panose="02020603050405020304" pitchFamily="18" charset="0"/>
                <a:cs typeface="Times New Roman" panose="02020603050405020304" pitchFamily="18" charset="0"/>
              </a:rPr>
              <a:t>BACTERIAL BLIGHT</a:t>
            </a:r>
          </a:p>
        </p:txBody>
      </p:sp>
      <p:pic>
        <p:nvPicPr>
          <p:cNvPr id="9" name="Picture 8">
            <a:extLst>
              <a:ext uri="{FF2B5EF4-FFF2-40B4-BE49-F238E27FC236}">
                <a16:creationId xmlns:a16="http://schemas.microsoft.com/office/drawing/2014/main" id="{A6E1B5C3-D27F-4481-92F7-B65B4C7E9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895" y="3429000"/>
            <a:ext cx="7336059" cy="2135815"/>
          </a:xfrm>
          <a:prstGeom prst="rect">
            <a:avLst/>
          </a:prstGeom>
        </p:spPr>
      </p:pic>
    </p:spTree>
    <p:extLst>
      <p:ext uri="{BB962C8B-B14F-4D97-AF65-F5344CB8AC3E}">
        <p14:creationId xmlns:p14="http://schemas.microsoft.com/office/powerpoint/2010/main" val="36742580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1320</TotalTime>
  <Words>1262</Words>
  <Application>Microsoft Office PowerPoint</Application>
  <PresentationFormat>Widescreen</PresentationFormat>
  <Paragraphs>173</Paragraphs>
  <Slides>25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Algerian</vt:lpstr>
      <vt:lpstr>Arial</vt:lpstr>
      <vt:lpstr>Calibri</vt:lpstr>
      <vt:lpstr>Calibri Light</vt:lpstr>
      <vt:lpstr>Roboto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Mathesh .</dc:creator>
  <cp:lastModifiedBy>Mathesh .</cp:lastModifiedBy>
  <cp:revision>169</cp:revision>
  <cp:lastPrinted>2023-03-10T13:00:14Z</cp:lastPrinted>
  <dcterms:created xsi:type="dcterms:W3CDTF">2023-02-17T23:32:08Z</dcterms:created>
  <dcterms:modified xsi:type="dcterms:W3CDTF">2023-05-17T09:52:53Z</dcterms:modified>
</cp:coreProperties>
</file>